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 id="2147483708" r:id="rId3"/>
    <p:sldMasterId id="2147483726" r:id="rId4"/>
  </p:sldMasterIdLst>
  <p:notesMasterIdLst>
    <p:notesMasterId r:id="rId25"/>
  </p:notesMasterIdLst>
  <p:sldIdLst>
    <p:sldId id="256" r:id="rId5"/>
    <p:sldId id="257" r:id="rId6"/>
    <p:sldId id="258" r:id="rId7"/>
    <p:sldId id="259" r:id="rId8"/>
    <p:sldId id="265" r:id="rId9"/>
    <p:sldId id="267" r:id="rId10"/>
    <p:sldId id="262" r:id="rId11"/>
    <p:sldId id="266" r:id="rId12"/>
    <p:sldId id="263" r:id="rId13"/>
    <p:sldId id="264" r:id="rId14"/>
    <p:sldId id="268" r:id="rId15"/>
    <p:sldId id="269" r:id="rId16"/>
    <p:sldId id="270" r:id="rId17"/>
    <p:sldId id="271" r:id="rId18"/>
    <p:sldId id="272" r:id="rId19"/>
    <p:sldId id="278"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E2E00-9194-4017-8B59-7185F6559577}" type="datetimeFigureOut">
              <a:rPr lang="en-GB" smtClean="0"/>
              <a:t>19/03/2020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F7E98-9A3A-4178-9C2E-4F56C18BC2DE}" type="slidenum">
              <a:rPr lang="en-GB" smtClean="0"/>
              <a:t>‹#›</a:t>
            </a:fld>
            <a:endParaRPr lang="en-GB"/>
          </a:p>
        </p:txBody>
      </p:sp>
    </p:spTree>
    <p:extLst>
      <p:ext uri="{BB962C8B-B14F-4D97-AF65-F5344CB8AC3E}">
        <p14:creationId xmlns:p14="http://schemas.microsoft.com/office/powerpoint/2010/main" val="194478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2FAD-0F42-41F2-800C-D2A0BFDBC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9FB876-80F9-4D55-9D47-58CBF249E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B52B25-A994-40DA-ADE8-B906895F1D12}"/>
              </a:ext>
            </a:extLst>
          </p:cNvPr>
          <p:cNvSpPr>
            <a:spLocks noGrp="1"/>
          </p:cNvSpPr>
          <p:nvPr>
            <p:ph type="dt" sz="half" idx="10"/>
          </p:nvPr>
        </p:nvSpPr>
        <p:spPr/>
        <p:txBody>
          <a:bodyPr/>
          <a:lstStyle/>
          <a:p>
            <a:fld id="{FAE6C22A-E7FF-40F5-880A-2672362B0DCC}" type="datetime1">
              <a:rPr lang="en-GB" smtClean="0"/>
              <a:t>19/03/2020</a:t>
            </a:fld>
            <a:endParaRPr lang="en-GB"/>
          </a:p>
        </p:txBody>
      </p:sp>
      <p:sp>
        <p:nvSpPr>
          <p:cNvPr id="5" name="Footer Placeholder 4">
            <a:extLst>
              <a:ext uri="{FF2B5EF4-FFF2-40B4-BE49-F238E27FC236}">
                <a16:creationId xmlns:a16="http://schemas.microsoft.com/office/drawing/2014/main" id="{4BB6550A-9EAC-48BF-8E8D-02974FCB1C50}"/>
              </a:ext>
            </a:extLst>
          </p:cNvPr>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a:extLst>
              <a:ext uri="{FF2B5EF4-FFF2-40B4-BE49-F238E27FC236}">
                <a16:creationId xmlns:a16="http://schemas.microsoft.com/office/drawing/2014/main" id="{864109C3-2682-45AA-9045-7D44694379C8}"/>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4001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4EAF-DE38-4C90-97C7-78EEED4797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B2756C-5729-45C8-95E3-56EB2D57A1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CCE2C0-C7FB-4B55-95D8-EA29F0914226}"/>
              </a:ext>
            </a:extLst>
          </p:cNvPr>
          <p:cNvSpPr>
            <a:spLocks noGrp="1"/>
          </p:cNvSpPr>
          <p:nvPr>
            <p:ph type="dt" sz="half" idx="10"/>
          </p:nvPr>
        </p:nvSpPr>
        <p:spPr/>
        <p:txBody>
          <a:bodyPr/>
          <a:lstStyle/>
          <a:p>
            <a:fld id="{362DFD16-46A0-49C6-AAC8-66C115602B3A}" type="datetime1">
              <a:rPr lang="en-GB" smtClean="0"/>
              <a:t>19/03/2020</a:t>
            </a:fld>
            <a:endParaRPr lang="en-GB"/>
          </a:p>
        </p:txBody>
      </p:sp>
      <p:sp>
        <p:nvSpPr>
          <p:cNvPr id="5" name="Footer Placeholder 4">
            <a:extLst>
              <a:ext uri="{FF2B5EF4-FFF2-40B4-BE49-F238E27FC236}">
                <a16:creationId xmlns:a16="http://schemas.microsoft.com/office/drawing/2014/main" id="{39A486EF-A244-4DBB-89E6-9CEFBF703EE7}"/>
              </a:ext>
            </a:extLst>
          </p:cNvPr>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a:extLst>
              <a:ext uri="{FF2B5EF4-FFF2-40B4-BE49-F238E27FC236}">
                <a16:creationId xmlns:a16="http://schemas.microsoft.com/office/drawing/2014/main" id="{1A9E9DE1-F470-4FB6-80EC-69E77D9C5D9C}"/>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27343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C9D45-8C49-4A80-A792-A6C7315FA8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6F5443-015A-4199-A2C1-CF74C61787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02F54E-1045-4616-8AA8-C0689B8271DF}"/>
              </a:ext>
            </a:extLst>
          </p:cNvPr>
          <p:cNvSpPr>
            <a:spLocks noGrp="1"/>
          </p:cNvSpPr>
          <p:nvPr>
            <p:ph type="dt" sz="half" idx="10"/>
          </p:nvPr>
        </p:nvSpPr>
        <p:spPr/>
        <p:txBody>
          <a:bodyPr/>
          <a:lstStyle/>
          <a:p>
            <a:fld id="{EACDDD9E-A7C0-4FBB-9D9A-BF8C514EF27E}" type="datetime1">
              <a:rPr lang="en-GB" smtClean="0"/>
              <a:t>19/03/2020</a:t>
            </a:fld>
            <a:endParaRPr lang="en-GB"/>
          </a:p>
        </p:txBody>
      </p:sp>
      <p:sp>
        <p:nvSpPr>
          <p:cNvPr id="5" name="Footer Placeholder 4">
            <a:extLst>
              <a:ext uri="{FF2B5EF4-FFF2-40B4-BE49-F238E27FC236}">
                <a16:creationId xmlns:a16="http://schemas.microsoft.com/office/drawing/2014/main" id="{794F60B6-36BD-455F-A1E6-70C765FC3C5B}"/>
              </a:ext>
            </a:extLst>
          </p:cNvPr>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a:extLst>
              <a:ext uri="{FF2B5EF4-FFF2-40B4-BE49-F238E27FC236}">
                <a16:creationId xmlns:a16="http://schemas.microsoft.com/office/drawing/2014/main" id="{66AE8C3C-A268-4D9B-AC9B-6A453CACDC2B}"/>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398897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E7DBF2-32AD-4C7D-B3C0-EBCD34CB3452}"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852499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357F05F-18BF-4D9A-8CEF-760511BF788C}"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63818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D6ECC3-67D7-4C61-907A-A9006EDCFEC5}"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892029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24FE0-C509-4556-A73B-CDCE022AD484}" type="datetime1">
              <a:rPr lang="en-GB" smtClean="0"/>
              <a:t>19/03/2020</a:t>
            </a:fld>
            <a:endParaRPr lang="en-GB"/>
          </a:p>
        </p:txBody>
      </p:sp>
      <p:sp>
        <p:nvSpPr>
          <p:cNvPr id="6" name="Footer Placeholder 5"/>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4235471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EC33B8-F540-45AA-9E3A-747AF26BB806}" type="datetime1">
              <a:rPr lang="en-GB" smtClean="0"/>
              <a:t>19/03/2020</a:t>
            </a:fld>
            <a:endParaRPr lang="en-GB"/>
          </a:p>
        </p:txBody>
      </p:sp>
      <p:sp>
        <p:nvSpPr>
          <p:cNvPr id="8" name="Footer Placeholder 7"/>
          <p:cNvSpPr>
            <a:spLocks noGrp="1"/>
          </p:cNvSpPr>
          <p:nvPr>
            <p:ph type="ftr" sz="quarter" idx="11"/>
          </p:nvPr>
        </p:nvSpPr>
        <p:spPr/>
        <p:txBody>
          <a:bodyPr/>
          <a:lstStyle/>
          <a:p>
            <a:r>
              <a:rPr lang="en-GB"/>
              <a:t>Prof.Dr. Kadhim al-hadlag/Biology dept/College of Science/Basrah University</a:t>
            </a:r>
          </a:p>
        </p:txBody>
      </p:sp>
      <p:sp>
        <p:nvSpPr>
          <p:cNvPr id="9" name="Slide Number Placeholder 8"/>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4108423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9857A65-9D61-402D-899F-C469B1C9337C}" type="datetime1">
              <a:rPr lang="en-GB" smtClean="0"/>
              <a:t>19/03/2020</a:t>
            </a:fld>
            <a:endParaRPr lang="en-GB"/>
          </a:p>
        </p:txBody>
      </p:sp>
      <p:sp>
        <p:nvSpPr>
          <p:cNvPr id="5" name="Footer Placeholder 3"/>
          <p:cNvSpPr>
            <a:spLocks noGrp="1"/>
          </p:cNvSpPr>
          <p:nvPr>
            <p:ph type="ftr" sz="quarter" idx="11"/>
          </p:nvPr>
        </p:nvSpPr>
        <p:spPr/>
        <p:txBody>
          <a:bodyPr/>
          <a:lstStyle/>
          <a:p>
            <a:r>
              <a:rPr lang="en-GB"/>
              <a:t>Prof.Dr. Kadhim al-hadlag/Biology dept/College of Science/Basrah University</a:t>
            </a:r>
          </a:p>
        </p:txBody>
      </p:sp>
      <p:sp>
        <p:nvSpPr>
          <p:cNvPr id="6" name="Slide Number Placeholder 4"/>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953055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DD1A95-F8BB-413B-A545-24C26929ED9E}" type="datetime1">
              <a:rPr lang="en-GB" smtClean="0"/>
              <a:t>19/03/2020</a:t>
            </a:fld>
            <a:endParaRPr lang="en-GB"/>
          </a:p>
        </p:txBody>
      </p:sp>
      <p:sp>
        <p:nvSpPr>
          <p:cNvPr id="5" name="Footer Placeholder 2"/>
          <p:cNvSpPr>
            <a:spLocks noGrp="1"/>
          </p:cNvSpPr>
          <p:nvPr>
            <p:ph type="ftr" sz="quarter" idx="11"/>
          </p:nvPr>
        </p:nvSpPr>
        <p:spPr/>
        <p:txBody>
          <a:bodyPr/>
          <a:lstStyle/>
          <a:p>
            <a:r>
              <a:rPr lang="en-GB"/>
              <a:t>Prof.Dr. Kadhim al-hadlag/Biology dept/College of Science/Basrah University</a:t>
            </a:r>
          </a:p>
        </p:txBody>
      </p:sp>
      <p:sp>
        <p:nvSpPr>
          <p:cNvPr id="6" name="Slide Number Placeholder 3"/>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845030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A16E728-0A70-4ED4-A5A2-4C5888B83338}" type="datetime1">
              <a:rPr lang="en-GB" smtClean="0"/>
              <a:t>19/03/2020</a:t>
            </a:fld>
            <a:endParaRPr lang="en-GB"/>
          </a:p>
        </p:txBody>
      </p:sp>
      <p:sp>
        <p:nvSpPr>
          <p:cNvPr id="5" name="Footer Placeholder 5"/>
          <p:cNvSpPr>
            <a:spLocks noGrp="1"/>
          </p:cNvSpPr>
          <p:nvPr>
            <p:ph type="ftr" sz="quarter" idx="11"/>
          </p:nvPr>
        </p:nvSpPr>
        <p:spPr/>
        <p:txBody>
          <a:bodyPr/>
          <a:lstStyle/>
          <a:p>
            <a:r>
              <a:rPr lang="en-GB"/>
              <a:t>Prof.Dr. Kadhim al-hadlag/Biology dept/College of Science/Basrah University</a:t>
            </a:r>
          </a:p>
        </p:txBody>
      </p:sp>
      <p:sp>
        <p:nvSpPr>
          <p:cNvPr id="6"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42966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DF43-2C5D-42BE-AB5D-5C7835FEC5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40DE09-5549-4539-8B8A-02CD61D0E7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A84D9-772D-4BB5-83AC-00F36428F919}"/>
              </a:ext>
            </a:extLst>
          </p:cNvPr>
          <p:cNvSpPr>
            <a:spLocks noGrp="1"/>
          </p:cNvSpPr>
          <p:nvPr>
            <p:ph type="dt" sz="half" idx="10"/>
          </p:nvPr>
        </p:nvSpPr>
        <p:spPr/>
        <p:txBody>
          <a:bodyPr/>
          <a:lstStyle/>
          <a:p>
            <a:fld id="{F389A17C-469D-4994-A01A-3405AC2630D1}" type="datetime1">
              <a:rPr lang="en-GB" smtClean="0"/>
              <a:t>19/03/2020</a:t>
            </a:fld>
            <a:endParaRPr lang="en-GB"/>
          </a:p>
        </p:txBody>
      </p:sp>
      <p:sp>
        <p:nvSpPr>
          <p:cNvPr id="5" name="Footer Placeholder 4">
            <a:extLst>
              <a:ext uri="{FF2B5EF4-FFF2-40B4-BE49-F238E27FC236}">
                <a16:creationId xmlns:a16="http://schemas.microsoft.com/office/drawing/2014/main" id="{90C82763-A1C8-410B-A2CA-25BC37576F78}"/>
              </a:ext>
            </a:extLst>
          </p:cNvPr>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a:extLst>
              <a:ext uri="{FF2B5EF4-FFF2-40B4-BE49-F238E27FC236}">
                <a16:creationId xmlns:a16="http://schemas.microsoft.com/office/drawing/2014/main" id="{BEB99693-8DCC-4F20-96D6-0525F64F9EFD}"/>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432326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F22E3E-1A8C-4F13-AFE4-2E662718827E}" type="datetime1">
              <a:rPr lang="en-GB" smtClean="0"/>
              <a:t>19/03/2020</a:t>
            </a:fld>
            <a:endParaRPr lang="en-GB"/>
          </a:p>
        </p:txBody>
      </p:sp>
      <p:sp>
        <p:nvSpPr>
          <p:cNvPr id="6" name="Footer Placeholder 5"/>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027284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D217D1-9DF8-4D16-A150-8470A6AD9CEB}" type="datetime1">
              <a:rPr lang="en-GB" smtClean="0"/>
              <a:t>19/03/2020</a:t>
            </a:fld>
            <a:endParaRPr lang="en-GB"/>
          </a:p>
        </p:txBody>
      </p:sp>
      <p:sp>
        <p:nvSpPr>
          <p:cNvPr id="6" name="Footer Placeholder 5"/>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235650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1A5B1AB-919C-43B9-8C9A-9942484C4C23}"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25724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31765FC-7BA3-4E9E-9C9D-CF952200667E}"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54339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792FC6-418C-444A-AE82-6BCD9B94A33D}"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3850818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B4AA996-4062-48FD-BE49-441896E2FCC9}" type="datetime1">
              <a:rPr lang="en-GB" smtClean="0"/>
              <a:t>19/03/2020</a:t>
            </a:fld>
            <a:endParaRPr lang="en-GB"/>
          </a:p>
        </p:txBody>
      </p:sp>
      <p:sp>
        <p:nvSpPr>
          <p:cNvPr id="4"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119213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1E1ACDE-0244-49C4-8AC7-449ED6285FDD}" type="datetime1">
              <a:rPr lang="en-GB" smtClean="0"/>
              <a:t>19/03/2020</a:t>
            </a:fld>
            <a:endParaRPr lang="en-GB"/>
          </a:p>
        </p:txBody>
      </p:sp>
      <p:sp>
        <p:nvSpPr>
          <p:cNvPr id="4"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22430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889C5-FB8D-4259-9C6C-EDC4E3FA24D9}"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652711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8F001C-55CE-41EE-99F6-74B279DDD30C}"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787058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2919BE-27EC-49DB-8E0A-06C34FEFEFA6}"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44789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06CD-AE82-430E-ACA2-75CE82E4B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36978-57A5-41FD-9388-0F361F17F2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7DFA07-9E10-4EB4-8EB3-DFCE680E2937}"/>
              </a:ext>
            </a:extLst>
          </p:cNvPr>
          <p:cNvSpPr>
            <a:spLocks noGrp="1"/>
          </p:cNvSpPr>
          <p:nvPr>
            <p:ph type="dt" sz="half" idx="10"/>
          </p:nvPr>
        </p:nvSpPr>
        <p:spPr/>
        <p:txBody>
          <a:bodyPr/>
          <a:lstStyle/>
          <a:p>
            <a:fld id="{41AAB6C3-43AF-4D94-B298-04D3CEED42F6}" type="datetime1">
              <a:rPr lang="en-GB" smtClean="0"/>
              <a:t>19/03/2020</a:t>
            </a:fld>
            <a:endParaRPr lang="en-GB"/>
          </a:p>
        </p:txBody>
      </p:sp>
      <p:sp>
        <p:nvSpPr>
          <p:cNvPr id="5" name="Footer Placeholder 4">
            <a:extLst>
              <a:ext uri="{FF2B5EF4-FFF2-40B4-BE49-F238E27FC236}">
                <a16:creationId xmlns:a16="http://schemas.microsoft.com/office/drawing/2014/main" id="{79550FB1-3B47-45A2-8F47-85250A830DDC}"/>
              </a:ext>
            </a:extLst>
          </p:cNvPr>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a:extLst>
              <a:ext uri="{FF2B5EF4-FFF2-40B4-BE49-F238E27FC236}">
                <a16:creationId xmlns:a16="http://schemas.microsoft.com/office/drawing/2014/main" id="{5A6213C5-B951-427C-9329-5C213C766792}"/>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639267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1E6F120-A7FF-4BBE-9574-11357DAB6411}"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197225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E477C-F54F-4A0C-915D-D1451AEFB802}"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674065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8B3EA4-9720-4D68-BA1C-A699441F266E}" type="datetime1">
              <a:rPr lang="en-GB" smtClean="0"/>
              <a:t>19/03/2020</a:t>
            </a:fld>
            <a:endParaRPr lang="en-GB"/>
          </a:p>
        </p:txBody>
      </p:sp>
      <p:sp>
        <p:nvSpPr>
          <p:cNvPr id="6" name="Footer Placeholder 5"/>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3127710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C8444F-88D8-44A2-91DC-3DCA3CED7F5A}" type="datetime1">
              <a:rPr lang="en-GB" smtClean="0"/>
              <a:t>19/03/2020</a:t>
            </a:fld>
            <a:endParaRPr lang="en-GB"/>
          </a:p>
        </p:txBody>
      </p:sp>
      <p:sp>
        <p:nvSpPr>
          <p:cNvPr id="8" name="Footer Placeholder 7"/>
          <p:cNvSpPr>
            <a:spLocks noGrp="1"/>
          </p:cNvSpPr>
          <p:nvPr>
            <p:ph type="ftr" sz="quarter" idx="11"/>
          </p:nvPr>
        </p:nvSpPr>
        <p:spPr/>
        <p:txBody>
          <a:bodyPr/>
          <a:lstStyle/>
          <a:p>
            <a:r>
              <a:rPr lang="en-GB"/>
              <a:t>Prof.Dr. Kadhim al-hadlag/Biology dept/College of Science/Basrah University</a:t>
            </a:r>
          </a:p>
        </p:txBody>
      </p:sp>
      <p:sp>
        <p:nvSpPr>
          <p:cNvPr id="9" name="Slide Number Placeholder 8"/>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633947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3D5A79E-80A3-486C-9758-7973475DF9C7}" type="datetime1">
              <a:rPr lang="en-GB" smtClean="0"/>
              <a:t>19/03/2020</a:t>
            </a:fld>
            <a:endParaRPr lang="en-GB"/>
          </a:p>
        </p:txBody>
      </p:sp>
      <p:sp>
        <p:nvSpPr>
          <p:cNvPr id="5" name="Footer Placeholder 3"/>
          <p:cNvSpPr>
            <a:spLocks noGrp="1"/>
          </p:cNvSpPr>
          <p:nvPr>
            <p:ph type="ftr" sz="quarter" idx="11"/>
          </p:nvPr>
        </p:nvSpPr>
        <p:spPr/>
        <p:txBody>
          <a:bodyPr/>
          <a:lstStyle/>
          <a:p>
            <a:r>
              <a:rPr lang="en-GB"/>
              <a:t>Prof.Dr. Kadhim al-hadlag/Biology dept/College of Science/Basrah University</a:t>
            </a:r>
          </a:p>
        </p:txBody>
      </p:sp>
      <p:sp>
        <p:nvSpPr>
          <p:cNvPr id="6" name="Slide Number Placeholder 4"/>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80855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CDA69C-8DD0-4B8E-842A-BDB149C50F97}" type="datetime1">
              <a:rPr lang="en-GB" smtClean="0"/>
              <a:t>19/03/2020</a:t>
            </a:fld>
            <a:endParaRPr lang="en-GB"/>
          </a:p>
        </p:txBody>
      </p:sp>
      <p:sp>
        <p:nvSpPr>
          <p:cNvPr id="5" name="Footer Placeholder 2"/>
          <p:cNvSpPr>
            <a:spLocks noGrp="1"/>
          </p:cNvSpPr>
          <p:nvPr>
            <p:ph type="ftr" sz="quarter" idx="11"/>
          </p:nvPr>
        </p:nvSpPr>
        <p:spPr/>
        <p:txBody>
          <a:bodyPr/>
          <a:lstStyle/>
          <a:p>
            <a:r>
              <a:rPr lang="en-GB"/>
              <a:t>Prof.Dr. Kadhim al-hadlag/Biology dept/College of Science/Basrah University</a:t>
            </a:r>
          </a:p>
        </p:txBody>
      </p:sp>
      <p:sp>
        <p:nvSpPr>
          <p:cNvPr id="6" name="Slide Number Placeholder 3"/>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31824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2C40B8C-5868-4AAB-A362-B453B8C0C3FB}" type="datetime1">
              <a:rPr lang="en-GB" smtClean="0"/>
              <a:t>19/03/2020</a:t>
            </a:fld>
            <a:endParaRPr lang="en-GB"/>
          </a:p>
        </p:txBody>
      </p:sp>
      <p:sp>
        <p:nvSpPr>
          <p:cNvPr id="5" name="Footer Placeholder 5"/>
          <p:cNvSpPr>
            <a:spLocks noGrp="1"/>
          </p:cNvSpPr>
          <p:nvPr>
            <p:ph type="ftr" sz="quarter" idx="11"/>
          </p:nvPr>
        </p:nvSpPr>
        <p:spPr/>
        <p:txBody>
          <a:bodyPr/>
          <a:lstStyle/>
          <a:p>
            <a:r>
              <a:rPr lang="en-GB"/>
              <a:t>Prof.Dr. Kadhim al-hadlag/Biology dept/College of Science/Basrah University</a:t>
            </a:r>
          </a:p>
        </p:txBody>
      </p:sp>
      <p:sp>
        <p:nvSpPr>
          <p:cNvPr id="6"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050999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08A401-9598-45F2-98C5-952E1EA5DDD6}" type="datetime1">
              <a:rPr lang="en-GB" smtClean="0"/>
              <a:t>19/03/2020</a:t>
            </a:fld>
            <a:endParaRPr lang="en-GB"/>
          </a:p>
        </p:txBody>
      </p:sp>
      <p:sp>
        <p:nvSpPr>
          <p:cNvPr id="6" name="Footer Placeholder 5"/>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277049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EB1FDB-4235-4B75-BE84-F36E9BF9E364}" type="datetime1">
              <a:rPr lang="en-GB" smtClean="0"/>
              <a:t>19/03/2020</a:t>
            </a:fld>
            <a:endParaRPr lang="en-GB"/>
          </a:p>
        </p:txBody>
      </p:sp>
      <p:sp>
        <p:nvSpPr>
          <p:cNvPr id="6" name="Footer Placeholder 5"/>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285340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FEC4768-B9C5-4796-B616-5D31BE61BF8B}"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374902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1BBE-4C3F-4911-9692-B77EAB766A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3F57AF-EF75-4534-A33D-64DA49A1B5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94B925-B988-4E91-B50C-58A2AE11E0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221F82-E935-46BF-BBFF-9A9015A8A45B}"/>
              </a:ext>
            </a:extLst>
          </p:cNvPr>
          <p:cNvSpPr>
            <a:spLocks noGrp="1"/>
          </p:cNvSpPr>
          <p:nvPr>
            <p:ph type="dt" sz="half" idx="10"/>
          </p:nvPr>
        </p:nvSpPr>
        <p:spPr/>
        <p:txBody>
          <a:bodyPr/>
          <a:lstStyle/>
          <a:p>
            <a:fld id="{698D6AD8-13A0-4733-B8BE-7E5CC6842C97}" type="datetime1">
              <a:rPr lang="en-GB" smtClean="0"/>
              <a:t>19/03/2020</a:t>
            </a:fld>
            <a:endParaRPr lang="en-GB"/>
          </a:p>
        </p:txBody>
      </p:sp>
      <p:sp>
        <p:nvSpPr>
          <p:cNvPr id="6" name="Footer Placeholder 5">
            <a:extLst>
              <a:ext uri="{FF2B5EF4-FFF2-40B4-BE49-F238E27FC236}">
                <a16:creationId xmlns:a16="http://schemas.microsoft.com/office/drawing/2014/main" id="{5F9A35B6-6D1F-4526-8E8E-798E896B3B43}"/>
              </a:ext>
            </a:extLst>
          </p:cNvPr>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a:extLst>
              <a:ext uri="{FF2B5EF4-FFF2-40B4-BE49-F238E27FC236}">
                <a16:creationId xmlns:a16="http://schemas.microsoft.com/office/drawing/2014/main" id="{B2AA8BE3-A07C-4C7A-BA30-82F99256DEAB}"/>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206179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0154E28-CE0B-4C67-B8EE-2E8EB420A097}"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533365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84DC45-2DC3-474F-9050-010D2BDAF262}"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3245171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CCADC8-5791-42CE-B3CC-EF623A7EF549}" type="datetime1">
              <a:rPr lang="en-GB" smtClean="0"/>
              <a:t>19/03/2020</a:t>
            </a:fld>
            <a:endParaRPr lang="en-GB"/>
          </a:p>
        </p:txBody>
      </p:sp>
      <p:sp>
        <p:nvSpPr>
          <p:cNvPr id="4"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439820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A1FB51-C131-4153-A098-5E5B1A3A5B71}" type="datetime1">
              <a:rPr lang="en-GB" smtClean="0"/>
              <a:t>19/03/2020</a:t>
            </a:fld>
            <a:endParaRPr lang="en-GB"/>
          </a:p>
        </p:txBody>
      </p:sp>
      <p:sp>
        <p:nvSpPr>
          <p:cNvPr id="4"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464955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2C7D6-0B95-4718-865A-445A74E7097D}"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48872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044341-89C1-409C-A2C3-9BB2198D0FFD}"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880775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2264F1-5513-4F93-8806-A3A6E73793EC}"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754482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94F9832-B153-480D-97C2-DD747D1CFBC2}"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948408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751272-F446-429F-B819-FF88732BE176}"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706239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3CFFE6-7F36-470D-ADA5-F0DC88DEB982}" type="datetime1">
              <a:rPr lang="en-GB" smtClean="0"/>
              <a:t>19/03/2020</a:t>
            </a:fld>
            <a:endParaRPr lang="en-GB"/>
          </a:p>
        </p:txBody>
      </p:sp>
      <p:sp>
        <p:nvSpPr>
          <p:cNvPr id="6" name="Footer Placeholder 5"/>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408400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1C47-130B-4C64-9B28-7DC06C30CD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B4A009-6879-4743-89AA-455E12C884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792B9F-3629-4BC5-A8BC-50A60DF041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7CA5F8-67DB-4FE4-9B64-2C36EE417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FE0BAB-04B1-42F8-A040-E9F081F204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BD955D-489E-4DE4-8456-EB3B9A2E57DE}"/>
              </a:ext>
            </a:extLst>
          </p:cNvPr>
          <p:cNvSpPr>
            <a:spLocks noGrp="1"/>
          </p:cNvSpPr>
          <p:nvPr>
            <p:ph type="dt" sz="half" idx="10"/>
          </p:nvPr>
        </p:nvSpPr>
        <p:spPr/>
        <p:txBody>
          <a:bodyPr/>
          <a:lstStyle/>
          <a:p>
            <a:fld id="{A09AEFEB-F1EE-41FF-9670-34E20435C43A}" type="datetime1">
              <a:rPr lang="en-GB" smtClean="0"/>
              <a:t>19/03/2020</a:t>
            </a:fld>
            <a:endParaRPr lang="en-GB"/>
          </a:p>
        </p:txBody>
      </p:sp>
      <p:sp>
        <p:nvSpPr>
          <p:cNvPr id="8" name="Footer Placeholder 7">
            <a:extLst>
              <a:ext uri="{FF2B5EF4-FFF2-40B4-BE49-F238E27FC236}">
                <a16:creationId xmlns:a16="http://schemas.microsoft.com/office/drawing/2014/main" id="{BCA5EB75-1080-450B-B804-B91BB0CB0519}"/>
              </a:ext>
            </a:extLst>
          </p:cNvPr>
          <p:cNvSpPr>
            <a:spLocks noGrp="1"/>
          </p:cNvSpPr>
          <p:nvPr>
            <p:ph type="ftr" sz="quarter" idx="11"/>
          </p:nvPr>
        </p:nvSpPr>
        <p:spPr/>
        <p:txBody>
          <a:bodyPr/>
          <a:lstStyle/>
          <a:p>
            <a:r>
              <a:rPr lang="en-GB"/>
              <a:t>Prof.Dr. Kadhim al-hadlag/Biology dept/College of Science/Basrah University</a:t>
            </a:r>
          </a:p>
        </p:txBody>
      </p:sp>
      <p:sp>
        <p:nvSpPr>
          <p:cNvPr id="9" name="Slide Number Placeholder 8">
            <a:extLst>
              <a:ext uri="{FF2B5EF4-FFF2-40B4-BE49-F238E27FC236}">
                <a16:creationId xmlns:a16="http://schemas.microsoft.com/office/drawing/2014/main" id="{53B4604A-B62D-44FF-A6C4-7E1B6B8A2D8F}"/>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026867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BE496B-3AD1-4375-9BF7-52AFD6BE8CCD}" type="datetime1">
              <a:rPr lang="en-GB" smtClean="0"/>
              <a:t>19/03/2020</a:t>
            </a:fld>
            <a:endParaRPr lang="en-GB"/>
          </a:p>
        </p:txBody>
      </p:sp>
      <p:sp>
        <p:nvSpPr>
          <p:cNvPr id="8" name="Footer Placeholder 7"/>
          <p:cNvSpPr>
            <a:spLocks noGrp="1"/>
          </p:cNvSpPr>
          <p:nvPr>
            <p:ph type="ftr" sz="quarter" idx="11"/>
          </p:nvPr>
        </p:nvSpPr>
        <p:spPr/>
        <p:txBody>
          <a:bodyPr/>
          <a:lstStyle/>
          <a:p>
            <a:r>
              <a:rPr lang="en-GB"/>
              <a:t>Prof.Dr. Kadhim al-hadlag/Biology dept/College of Science/Basrah University</a:t>
            </a:r>
          </a:p>
        </p:txBody>
      </p:sp>
      <p:sp>
        <p:nvSpPr>
          <p:cNvPr id="9" name="Slide Number Placeholder 8"/>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904819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F7D86B3-7B4B-40CE-80EF-3B6E0CCC3845}" type="datetime1">
              <a:rPr lang="en-GB" smtClean="0"/>
              <a:t>19/03/2020</a:t>
            </a:fld>
            <a:endParaRPr lang="en-GB"/>
          </a:p>
        </p:txBody>
      </p:sp>
      <p:sp>
        <p:nvSpPr>
          <p:cNvPr id="5" name="Footer Placeholder 3"/>
          <p:cNvSpPr>
            <a:spLocks noGrp="1"/>
          </p:cNvSpPr>
          <p:nvPr>
            <p:ph type="ftr" sz="quarter" idx="11"/>
          </p:nvPr>
        </p:nvSpPr>
        <p:spPr/>
        <p:txBody>
          <a:bodyPr/>
          <a:lstStyle/>
          <a:p>
            <a:r>
              <a:rPr lang="en-GB"/>
              <a:t>Prof.Dr. Kadhim al-hadlag/Biology dept/College of Science/Basrah University</a:t>
            </a:r>
          </a:p>
        </p:txBody>
      </p:sp>
      <p:sp>
        <p:nvSpPr>
          <p:cNvPr id="6" name="Slide Number Placeholder 4"/>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12622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164D23D-FF3F-4599-BB54-752CDCA371CF}" type="datetime1">
              <a:rPr lang="en-GB" smtClean="0"/>
              <a:t>19/03/2020</a:t>
            </a:fld>
            <a:endParaRPr lang="en-GB"/>
          </a:p>
        </p:txBody>
      </p:sp>
      <p:sp>
        <p:nvSpPr>
          <p:cNvPr id="5" name="Footer Placeholder 2"/>
          <p:cNvSpPr>
            <a:spLocks noGrp="1"/>
          </p:cNvSpPr>
          <p:nvPr>
            <p:ph type="ftr" sz="quarter" idx="11"/>
          </p:nvPr>
        </p:nvSpPr>
        <p:spPr/>
        <p:txBody>
          <a:bodyPr/>
          <a:lstStyle/>
          <a:p>
            <a:r>
              <a:rPr lang="en-GB"/>
              <a:t>Prof.Dr. Kadhim al-hadlag/Biology dept/College of Science/Basrah University</a:t>
            </a:r>
          </a:p>
        </p:txBody>
      </p:sp>
      <p:sp>
        <p:nvSpPr>
          <p:cNvPr id="6" name="Slide Number Placeholder 3"/>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4033381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5455454C-517F-4862-9E1B-07079D432D25}" type="datetime1">
              <a:rPr lang="en-GB" smtClean="0"/>
              <a:t>19/03/2020</a:t>
            </a:fld>
            <a:endParaRPr lang="en-GB"/>
          </a:p>
        </p:txBody>
      </p:sp>
      <p:sp>
        <p:nvSpPr>
          <p:cNvPr id="5" name="Footer Placeholder 5"/>
          <p:cNvSpPr>
            <a:spLocks noGrp="1"/>
          </p:cNvSpPr>
          <p:nvPr>
            <p:ph type="ftr" sz="quarter" idx="11"/>
          </p:nvPr>
        </p:nvSpPr>
        <p:spPr/>
        <p:txBody>
          <a:bodyPr/>
          <a:lstStyle/>
          <a:p>
            <a:r>
              <a:rPr lang="en-GB"/>
              <a:t>Prof.Dr. Kadhim al-hadlag/Biology dept/College of Science/Basrah University</a:t>
            </a:r>
          </a:p>
        </p:txBody>
      </p:sp>
      <p:sp>
        <p:nvSpPr>
          <p:cNvPr id="6"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170613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DC75BE-5966-4B83-AABE-34B8565EF93C}" type="datetime1">
              <a:rPr lang="en-GB" smtClean="0"/>
              <a:t>19/03/2020</a:t>
            </a:fld>
            <a:endParaRPr lang="en-GB"/>
          </a:p>
        </p:txBody>
      </p:sp>
      <p:sp>
        <p:nvSpPr>
          <p:cNvPr id="6" name="Footer Placeholder 5"/>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3960116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B16E1-A375-4EE1-A3EA-E0E119AEFA66}" type="datetime1">
              <a:rPr lang="en-GB" smtClean="0"/>
              <a:t>19/03/2020</a:t>
            </a:fld>
            <a:endParaRPr lang="en-GB"/>
          </a:p>
        </p:txBody>
      </p:sp>
      <p:sp>
        <p:nvSpPr>
          <p:cNvPr id="6" name="Footer Placeholder 5"/>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758648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16428CA-ACB3-468B-A7D8-71BB5E303E5A}"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802748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CC27A8A-2583-4473-A031-BECDC9F1FB0E}"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68950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563F6E-9655-4E8F-807C-964947E01B1A}"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523018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17AD1C-2C22-4447-9521-335CDA4B702F}" type="datetime1">
              <a:rPr lang="en-GB" smtClean="0"/>
              <a:t>19/03/2020</a:t>
            </a:fld>
            <a:endParaRPr lang="en-GB"/>
          </a:p>
        </p:txBody>
      </p:sp>
      <p:sp>
        <p:nvSpPr>
          <p:cNvPr id="4"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2488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2BD79-87AD-4C5E-904C-7086AC7696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446FB8-D87C-4354-A32F-ABB27C8CE129}"/>
              </a:ext>
            </a:extLst>
          </p:cNvPr>
          <p:cNvSpPr>
            <a:spLocks noGrp="1"/>
          </p:cNvSpPr>
          <p:nvPr>
            <p:ph type="dt" sz="half" idx="10"/>
          </p:nvPr>
        </p:nvSpPr>
        <p:spPr/>
        <p:txBody>
          <a:bodyPr/>
          <a:lstStyle/>
          <a:p>
            <a:fld id="{E56E288D-B232-4C26-AA2A-B764C7001B08}" type="datetime1">
              <a:rPr lang="en-GB" smtClean="0"/>
              <a:t>19/03/2020</a:t>
            </a:fld>
            <a:endParaRPr lang="en-GB"/>
          </a:p>
        </p:txBody>
      </p:sp>
      <p:sp>
        <p:nvSpPr>
          <p:cNvPr id="4" name="Footer Placeholder 3">
            <a:extLst>
              <a:ext uri="{FF2B5EF4-FFF2-40B4-BE49-F238E27FC236}">
                <a16:creationId xmlns:a16="http://schemas.microsoft.com/office/drawing/2014/main" id="{ABC082AF-A984-4FE6-AF2F-48B3AABCA1CD}"/>
              </a:ext>
            </a:extLst>
          </p:cNvPr>
          <p:cNvSpPr>
            <a:spLocks noGrp="1"/>
          </p:cNvSpPr>
          <p:nvPr>
            <p:ph type="ftr" sz="quarter" idx="11"/>
          </p:nvPr>
        </p:nvSpPr>
        <p:spPr/>
        <p:txBody>
          <a:bodyPr/>
          <a:lstStyle/>
          <a:p>
            <a:r>
              <a:rPr lang="en-GB"/>
              <a:t>Prof.Dr. Kadhim al-hadlag/Biology dept/College of Science/Basrah University</a:t>
            </a:r>
          </a:p>
        </p:txBody>
      </p:sp>
      <p:sp>
        <p:nvSpPr>
          <p:cNvPr id="5" name="Slide Number Placeholder 4">
            <a:extLst>
              <a:ext uri="{FF2B5EF4-FFF2-40B4-BE49-F238E27FC236}">
                <a16:creationId xmlns:a16="http://schemas.microsoft.com/office/drawing/2014/main" id="{64F97554-D600-4642-97F5-03EFB2D2D3F6}"/>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4605630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63445A-4644-493D-927F-F7D477B3FF42}" type="datetime1">
              <a:rPr lang="en-GB" smtClean="0"/>
              <a:t>19/03/2020</a:t>
            </a:fld>
            <a:endParaRPr lang="en-GB"/>
          </a:p>
        </p:txBody>
      </p:sp>
      <p:sp>
        <p:nvSpPr>
          <p:cNvPr id="4"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107060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CD211-145C-49C5-8D39-191C0E32F9E9}"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519626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7591DA-7C3D-4B7A-9FBF-07BA47DCE359}" type="datetime1">
              <a:rPr lang="en-GB" smtClean="0"/>
              <a:t>19/03/2020</a:t>
            </a:fld>
            <a:endParaRPr lang="en-GB"/>
          </a:p>
        </p:txBody>
      </p:sp>
      <p:sp>
        <p:nvSpPr>
          <p:cNvPr id="5" name="Footer Placeholder 4"/>
          <p:cNvSpPr>
            <a:spLocks noGrp="1"/>
          </p:cNvSpPr>
          <p:nvPr>
            <p:ph type="ftr" sz="quarter" idx="11"/>
          </p:nvPr>
        </p:nvSpPr>
        <p:spPr/>
        <p:txBody>
          <a:bodyPr/>
          <a:lstStyle/>
          <a:p>
            <a:r>
              <a:rPr lang="en-GB"/>
              <a:t>Prof.Dr. Kadhim al-hadlag/Biology dept/College of Science/Basrah University</a:t>
            </a:r>
          </a:p>
        </p:txBody>
      </p:sp>
      <p:sp>
        <p:nvSpPr>
          <p:cNvPr id="6" name="Slide Number Placeholder 5"/>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13029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9F6A3C-479D-42AA-85FF-CC4221DB8C3D}"/>
              </a:ext>
            </a:extLst>
          </p:cNvPr>
          <p:cNvSpPr>
            <a:spLocks noGrp="1"/>
          </p:cNvSpPr>
          <p:nvPr>
            <p:ph type="dt" sz="half" idx="10"/>
          </p:nvPr>
        </p:nvSpPr>
        <p:spPr/>
        <p:txBody>
          <a:bodyPr/>
          <a:lstStyle/>
          <a:p>
            <a:fld id="{E38139B8-6A0A-4A9E-9188-4676C89D7F19}" type="datetime1">
              <a:rPr lang="en-GB" smtClean="0"/>
              <a:t>19/03/2020</a:t>
            </a:fld>
            <a:endParaRPr lang="en-GB"/>
          </a:p>
        </p:txBody>
      </p:sp>
      <p:sp>
        <p:nvSpPr>
          <p:cNvPr id="3" name="Footer Placeholder 2">
            <a:extLst>
              <a:ext uri="{FF2B5EF4-FFF2-40B4-BE49-F238E27FC236}">
                <a16:creationId xmlns:a16="http://schemas.microsoft.com/office/drawing/2014/main" id="{239C2C5A-1779-42D6-B476-732E44D57E7F}"/>
              </a:ext>
            </a:extLst>
          </p:cNvPr>
          <p:cNvSpPr>
            <a:spLocks noGrp="1"/>
          </p:cNvSpPr>
          <p:nvPr>
            <p:ph type="ftr" sz="quarter" idx="11"/>
          </p:nvPr>
        </p:nvSpPr>
        <p:spPr/>
        <p:txBody>
          <a:bodyPr/>
          <a:lstStyle/>
          <a:p>
            <a:r>
              <a:rPr lang="en-GB"/>
              <a:t>Prof.Dr. Kadhim al-hadlag/Biology dept/College of Science/Basrah University</a:t>
            </a:r>
          </a:p>
        </p:txBody>
      </p:sp>
      <p:sp>
        <p:nvSpPr>
          <p:cNvPr id="4" name="Slide Number Placeholder 3">
            <a:extLst>
              <a:ext uri="{FF2B5EF4-FFF2-40B4-BE49-F238E27FC236}">
                <a16:creationId xmlns:a16="http://schemas.microsoft.com/office/drawing/2014/main" id="{19314C6E-F0A3-4206-A2CA-679C447F7948}"/>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136469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50FA-028A-427C-B461-7919C0CF8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50F0F0-7201-4424-8CF0-3422A7D8E7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E38CA9-6301-459F-B8F1-D762466E9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157C19-A91F-4251-AFBC-440E60F5D353}"/>
              </a:ext>
            </a:extLst>
          </p:cNvPr>
          <p:cNvSpPr>
            <a:spLocks noGrp="1"/>
          </p:cNvSpPr>
          <p:nvPr>
            <p:ph type="dt" sz="half" idx="10"/>
          </p:nvPr>
        </p:nvSpPr>
        <p:spPr/>
        <p:txBody>
          <a:bodyPr/>
          <a:lstStyle/>
          <a:p>
            <a:fld id="{B9AE4D6C-2792-484C-B6AF-E04964F17629}" type="datetime1">
              <a:rPr lang="en-GB" smtClean="0"/>
              <a:t>19/03/2020</a:t>
            </a:fld>
            <a:endParaRPr lang="en-GB"/>
          </a:p>
        </p:txBody>
      </p:sp>
      <p:sp>
        <p:nvSpPr>
          <p:cNvPr id="6" name="Footer Placeholder 5">
            <a:extLst>
              <a:ext uri="{FF2B5EF4-FFF2-40B4-BE49-F238E27FC236}">
                <a16:creationId xmlns:a16="http://schemas.microsoft.com/office/drawing/2014/main" id="{B365909F-BE01-4CCD-A5D1-F35D408E1742}"/>
              </a:ext>
            </a:extLst>
          </p:cNvPr>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a:extLst>
              <a:ext uri="{FF2B5EF4-FFF2-40B4-BE49-F238E27FC236}">
                <a16:creationId xmlns:a16="http://schemas.microsoft.com/office/drawing/2014/main" id="{C5DE19B2-1ADB-4BF5-ABBB-73018DD01543}"/>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343687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A7DF-73A1-4011-BA14-493C0245C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D19FB0-1158-43E0-9BA3-2CA05F1191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B6B38F-5F47-4E66-A1C0-42BE24235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FDC2A7-FD8C-4EDF-AC27-C6B757203DBA}"/>
              </a:ext>
            </a:extLst>
          </p:cNvPr>
          <p:cNvSpPr>
            <a:spLocks noGrp="1"/>
          </p:cNvSpPr>
          <p:nvPr>
            <p:ph type="dt" sz="half" idx="10"/>
          </p:nvPr>
        </p:nvSpPr>
        <p:spPr/>
        <p:txBody>
          <a:bodyPr/>
          <a:lstStyle/>
          <a:p>
            <a:fld id="{B7A58141-1C2A-4036-A44B-345DF7C5ED60}" type="datetime1">
              <a:rPr lang="en-GB" smtClean="0"/>
              <a:t>19/03/2020</a:t>
            </a:fld>
            <a:endParaRPr lang="en-GB"/>
          </a:p>
        </p:txBody>
      </p:sp>
      <p:sp>
        <p:nvSpPr>
          <p:cNvPr id="6" name="Footer Placeholder 5">
            <a:extLst>
              <a:ext uri="{FF2B5EF4-FFF2-40B4-BE49-F238E27FC236}">
                <a16:creationId xmlns:a16="http://schemas.microsoft.com/office/drawing/2014/main" id="{6C25AB26-D872-4F86-970F-831A7D79CC31}"/>
              </a:ext>
            </a:extLst>
          </p:cNvPr>
          <p:cNvSpPr>
            <a:spLocks noGrp="1"/>
          </p:cNvSpPr>
          <p:nvPr>
            <p:ph type="ftr" sz="quarter" idx="11"/>
          </p:nvPr>
        </p:nvSpPr>
        <p:spPr/>
        <p:txBody>
          <a:bodyPr/>
          <a:lstStyle/>
          <a:p>
            <a:r>
              <a:rPr lang="en-GB"/>
              <a:t>Prof.Dr. Kadhim al-hadlag/Biology dept/College of Science/Basrah University</a:t>
            </a:r>
          </a:p>
        </p:txBody>
      </p:sp>
      <p:sp>
        <p:nvSpPr>
          <p:cNvPr id="7" name="Slide Number Placeholder 6">
            <a:extLst>
              <a:ext uri="{FF2B5EF4-FFF2-40B4-BE49-F238E27FC236}">
                <a16:creationId xmlns:a16="http://schemas.microsoft.com/office/drawing/2014/main" id="{EA5F6E3A-D0EA-4443-B420-58A7C5BBF162}"/>
              </a:ext>
            </a:extLst>
          </p:cNvPr>
          <p:cNvSpPr>
            <a:spLocks noGrp="1"/>
          </p:cNvSpPr>
          <p:nvPr>
            <p:ph type="sldNum" sz="quarter" idx="12"/>
          </p:nvPr>
        </p:nvSpPr>
        <p:spPr/>
        <p:txBody>
          <a:bodyPr/>
          <a:lstStyle/>
          <a:p>
            <a:fld id="{BC53272A-83C1-4A5D-8066-8FF68E269E01}" type="slidenum">
              <a:rPr lang="en-GB" smtClean="0"/>
              <a:t>‹#›</a:t>
            </a:fld>
            <a:endParaRPr lang="en-GB"/>
          </a:p>
        </p:txBody>
      </p:sp>
    </p:spTree>
    <p:extLst>
      <p:ext uri="{BB962C8B-B14F-4D97-AF65-F5344CB8AC3E}">
        <p14:creationId xmlns:p14="http://schemas.microsoft.com/office/powerpoint/2010/main" val="228310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6A684D-4590-444A-9F9B-DA1781E0D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C552FB-3EC1-496C-AABD-56EE454A3F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33A026-9D8A-4BC7-B4E5-A62555BEE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8053E-D9F3-4C99-AB6F-384F3A71051C}" type="datetime1">
              <a:rPr lang="en-GB" smtClean="0"/>
              <a:t>19/03/2020</a:t>
            </a:fld>
            <a:endParaRPr lang="en-GB"/>
          </a:p>
        </p:txBody>
      </p:sp>
      <p:sp>
        <p:nvSpPr>
          <p:cNvPr id="5" name="Footer Placeholder 4">
            <a:extLst>
              <a:ext uri="{FF2B5EF4-FFF2-40B4-BE49-F238E27FC236}">
                <a16:creationId xmlns:a16="http://schemas.microsoft.com/office/drawing/2014/main" id="{2C017C5A-A745-44C5-BDBD-9A6B4948B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Prof.Dr. Kadhim al-hadlag/Biology dept/College of Science/Basrah University</a:t>
            </a:r>
          </a:p>
        </p:txBody>
      </p:sp>
      <p:sp>
        <p:nvSpPr>
          <p:cNvPr id="6" name="Slide Number Placeholder 5">
            <a:extLst>
              <a:ext uri="{FF2B5EF4-FFF2-40B4-BE49-F238E27FC236}">
                <a16:creationId xmlns:a16="http://schemas.microsoft.com/office/drawing/2014/main" id="{EEA63BA7-7034-4175-8C9B-F42C835056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3272A-83C1-4A5D-8066-8FF68E269E01}" type="slidenum">
              <a:rPr lang="en-GB" smtClean="0"/>
              <a:t>‹#›</a:t>
            </a:fld>
            <a:endParaRPr lang="en-GB"/>
          </a:p>
        </p:txBody>
      </p:sp>
    </p:spTree>
    <p:extLst>
      <p:ext uri="{BB962C8B-B14F-4D97-AF65-F5344CB8AC3E}">
        <p14:creationId xmlns:p14="http://schemas.microsoft.com/office/powerpoint/2010/main" val="41786934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D7C0C4-7DAA-4DC4-B95E-2ABAA9D222D3}" type="datetime1">
              <a:rPr lang="en-GB" smtClean="0"/>
              <a:t>19/03/2020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GB"/>
              <a:t>Prof.Dr. Kadhim al-hadlag/Biology dept/College of Science/Basrah University</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C53272A-83C1-4A5D-8066-8FF68E269E01}" type="slidenum">
              <a:rPr lang="en-GB" smtClean="0"/>
              <a:t>‹#›</a:t>
            </a:fld>
            <a:endParaRPr lang="en-GB"/>
          </a:p>
        </p:txBody>
      </p:sp>
    </p:spTree>
    <p:extLst>
      <p:ext uri="{BB962C8B-B14F-4D97-AF65-F5344CB8AC3E}">
        <p14:creationId xmlns:p14="http://schemas.microsoft.com/office/powerpoint/2010/main" val="79786961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7E79947-83B9-418A-9D4C-F7B496933A39}" type="datetime1">
              <a:rPr lang="en-GB" smtClean="0"/>
              <a:t>19/03/2020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GB"/>
              <a:t>Prof.Dr. Kadhim al-hadlag/Biology dept/College of Science/Basrah University</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C53272A-83C1-4A5D-8066-8FF68E269E01}" type="slidenum">
              <a:rPr lang="en-GB" smtClean="0"/>
              <a:t>‹#›</a:t>
            </a:fld>
            <a:endParaRPr lang="en-GB"/>
          </a:p>
        </p:txBody>
      </p:sp>
    </p:spTree>
    <p:extLst>
      <p:ext uri="{BB962C8B-B14F-4D97-AF65-F5344CB8AC3E}">
        <p14:creationId xmlns:p14="http://schemas.microsoft.com/office/powerpoint/2010/main" val="370199090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A2DC5E4-2705-4996-9F32-1DFEE591E1AF}" type="datetime1">
              <a:rPr lang="en-GB" smtClean="0"/>
              <a:t>19/03/2020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GB"/>
              <a:t>Prof.Dr. Kadhim al-hadlag/Biology dept/College of Science/Basrah University</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C53272A-83C1-4A5D-8066-8FF68E269E01}" type="slidenum">
              <a:rPr lang="en-GB" smtClean="0"/>
              <a:t>‹#›</a:t>
            </a:fld>
            <a:endParaRPr lang="en-GB"/>
          </a:p>
        </p:txBody>
      </p:sp>
    </p:spTree>
    <p:extLst>
      <p:ext uri="{BB962C8B-B14F-4D97-AF65-F5344CB8AC3E}">
        <p14:creationId xmlns:p14="http://schemas.microsoft.com/office/powerpoint/2010/main" val="3837383417"/>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513B-6FF4-4DA3-8FD3-11CF9EBAD834}"/>
              </a:ext>
            </a:extLst>
          </p:cNvPr>
          <p:cNvSpPr>
            <a:spLocks noGrp="1"/>
          </p:cNvSpPr>
          <p:nvPr>
            <p:ph type="ctrTitle"/>
          </p:nvPr>
        </p:nvSpPr>
        <p:spPr/>
        <p:txBody>
          <a:bodyPr/>
          <a:lstStyle/>
          <a:p>
            <a:r>
              <a:rPr lang="ar-IQ" dirty="0"/>
              <a:t>تصنيف داخلية تطور الاجنحة</a:t>
            </a:r>
            <a:br>
              <a:rPr lang="ar-IQ" dirty="0"/>
            </a:br>
            <a:r>
              <a:rPr lang="en-US" dirty="0" err="1"/>
              <a:t>Endopterygota</a:t>
            </a:r>
            <a:endParaRPr lang="en-GB" dirty="0"/>
          </a:p>
        </p:txBody>
      </p:sp>
      <p:sp>
        <p:nvSpPr>
          <p:cNvPr id="3" name="Subtitle 2">
            <a:extLst>
              <a:ext uri="{FF2B5EF4-FFF2-40B4-BE49-F238E27FC236}">
                <a16:creationId xmlns:a16="http://schemas.microsoft.com/office/drawing/2014/main" id="{7F7B7C4D-2477-49EC-9C5A-B0A06E935937}"/>
              </a:ext>
            </a:extLst>
          </p:cNvPr>
          <p:cNvSpPr>
            <a:spLocks noGrp="1"/>
          </p:cNvSpPr>
          <p:nvPr>
            <p:ph type="subTitle" idx="1"/>
          </p:nvPr>
        </p:nvSpPr>
        <p:spPr/>
        <p:txBody>
          <a:bodyPr/>
          <a:lstStyle/>
          <a:p>
            <a:r>
              <a:rPr lang="ar-IQ" dirty="0"/>
              <a:t>رتبة ثناية الاجنحة</a:t>
            </a:r>
          </a:p>
          <a:p>
            <a:r>
              <a:rPr lang="en-US" dirty="0"/>
              <a:t>Order: </a:t>
            </a:r>
            <a:r>
              <a:rPr lang="en-US" dirty="0" err="1"/>
              <a:t>Diptera</a:t>
            </a:r>
            <a:endParaRPr lang="en-GB" dirty="0"/>
          </a:p>
        </p:txBody>
      </p:sp>
      <p:sp>
        <p:nvSpPr>
          <p:cNvPr id="4" name="Footer Placeholder 3">
            <a:extLst>
              <a:ext uri="{FF2B5EF4-FFF2-40B4-BE49-F238E27FC236}">
                <a16:creationId xmlns:a16="http://schemas.microsoft.com/office/drawing/2014/main" id="{96C852EA-2989-4CCF-B8E4-C9C9CA5D6CC5}"/>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43372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9373-22D3-4DD5-B915-09CE7199F793}"/>
              </a:ext>
            </a:extLst>
          </p:cNvPr>
          <p:cNvSpPr>
            <a:spLocks noGrp="1"/>
          </p:cNvSpPr>
          <p:nvPr>
            <p:ph type="title"/>
          </p:nvPr>
        </p:nvSpPr>
        <p:spPr/>
        <p:txBody>
          <a:bodyPr/>
          <a:lstStyle/>
          <a:p>
            <a:r>
              <a:rPr lang="ar-IQ" dirty="0"/>
              <a:t>رتيبة البعوض والحرمس</a:t>
            </a:r>
            <a:br>
              <a:rPr lang="ar-IQ" dirty="0"/>
            </a:br>
            <a:r>
              <a:rPr lang="ar-IQ" dirty="0"/>
              <a:t>عائلة البرغش غير الواخز</a:t>
            </a:r>
            <a:br>
              <a:rPr lang="en-US" dirty="0">
                <a:solidFill>
                  <a:prstClr val="black"/>
                </a:solidFill>
              </a:rPr>
            </a:br>
            <a:r>
              <a:rPr lang="en-US" dirty="0">
                <a:solidFill>
                  <a:prstClr val="black"/>
                </a:solidFill>
              </a:rPr>
              <a:t>Family: </a:t>
            </a:r>
            <a:r>
              <a:rPr lang="en-US" dirty="0" err="1">
                <a:solidFill>
                  <a:prstClr val="black"/>
                </a:solidFill>
              </a:rPr>
              <a:t>Chironomidaae</a:t>
            </a:r>
            <a:endParaRPr lang="en-GB" dirty="0"/>
          </a:p>
        </p:txBody>
      </p:sp>
      <p:pic>
        <p:nvPicPr>
          <p:cNvPr id="6" name="Content Placeholder 5">
            <a:extLst>
              <a:ext uri="{FF2B5EF4-FFF2-40B4-BE49-F238E27FC236}">
                <a16:creationId xmlns:a16="http://schemas.microsoft.com/office/drawing/2014/main" id="{654131E9-AA7B-40D5-9346-163823309B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8541029" y="2053759"/>
            <a:ext cx="3816627" cy="2319131"/>
          </a:xfrm>
        </p:spPr>
      </p:pic>
      <p:sp>
        <p:nvSpPr>
          <p:cNvPr id="4" name="Text Placeholder 3">
            <a:extLst>
              <a:ext uri="{FF2B5EF4-FFF2-40B4-BE49-F238E27FC236}">
                <a16:creationId xmlns:a16="http://schemas.microsoft.com/office/drawing/2014/main" id="{1B1A0C77-C96F-4BC0-B7C1-8BC86BE4F94B}"/>
              </a:ext>
            </a:extLst>
          </p:cNvPr>
          <p:cNvSpPr>
            <a:spLocks noGrp="1"/>
          </p:cNvSpPr>
          <p:nvPr>
            <p:ph type="body" sz="half" idx="2"/>
          </p:nvPr>
        </p:nvSpPr>
        <p:spPr/>
        <p:txBody>
          <a:bodyPr>
            <a:normAutofit/>
          </a:bodyPr>
          <a:lstStyle/>
          <a:p>
            <a:pPr algn="r" rtl="1"/>
            <a:r>
              <a:rPr lang="ar-IQ" sz="2800" dirty="0">
                <a:latin typeface="Adobe Arabic" panose="02040503050201020203" pitchFamily="18" charset="-78"/>
                <a:cs typeface="Adobe Arabic" panose="02040503050201020203" pitchFamily="18" charset="-78"/>
              </a:rPr>
              <a:t>حشرات صغيرة تشبة البعوض، الا ان الاجنحة لا تغطي منطقة البطن، اللوامس مشابه لما في البعوض،</a:t>
            </a:r>
          </a:p>
          <a:p>
            <a:pPr algn="r" rtl="1"/>
            <a:r>
              <a:rPr lang="ar-IQ" sz="2800" dirty="0">
                <a:latin typeface="Adobe Arabic" panose="02040503050201020203" pitchFamily="18" charset="-78"/>
                <a:cs typeface="Adobe Arabic" panose="02040503050201020203" pitchFamily="18" charset="-78"/>
              </a:rPr>
              <a:t>الراس صغير غالبا ما يختفي تحت الصدر، اجزاء الفم غير متطوره، الارجل الاماميه طويلة، العروق في الحافة العلويه للجناح اكثر وضوحا"، اليرقات عديمة الفتحات التنفسيه العامله </a:t>
            </a:r>
            <a:r>
              <a:rPr lang="en-US" sz="2800" dirty="0">
                <a:latin typeface="Adobe Arabic" panose="02040503050201020203" pitchFamily="18" charset="-78"/>
                <a:cs typeface="Adobe Arabic" panose="02040503050201020203" pitchFamily="18" charset="-78"/>
              </a:rPr>
              <a:t>a </a:t>
            </a:r>
            <a:r>
              <a:rPr lang="en-US" sz="2800" dirty="0" err="1">
                <a:latin typeface="Adobe Arabic" panose="02040503050201020203" pitchFamily="18" charset="-78"/>
                <a:cs typeface="Adobe Arabic" panose="02040503050201020203" pitchFamily="18" charset="-78"/>
              </a:rPr>
              <a:t>panostic</a:t>
            </a:r>
            <a:r>
              <a:rPr lang="ar-IQ" sz="2800" dirty="0">
                <a:latin typeface="Adobe Arabic" panose="02040503050201020203" pitchFamily="18" charset="-78"/>
                <a:cs typeface="Adobe Arabic" panose="02040503050201020203" pitchFamily="18" charset="-78"/>
              </a:rPr>
              <a:t>.</a:t>
            </a:r>
            <a:endParaRPr lang="en-GB" sz="2800" dirty="0">
              <a:latin typeface="Adobe Arabic" panose="02040503050201020203" pitchFamily="18" charset="-78"/>
              <a:cs typeface="Adobe Arabic" panose="02040503050201020203" pitchFamily="18" charset="-78"/>
            </a:endParaRPr>
          </a:p>
        </p:txBody>
      </p:sp>
      <p:pic>
        <p:nvPicPr>
          <p:cNvPr id="8" name="Picture 7">
            <a:extLst>
              <a:ext uri="{FF2B5EF4-FFF2-40B4-BE49-F238E27FC236}">
                <a16:creationId xmlns:a16="http://schemas.microsoft.com/office/drawing/2014/main" id="{3699D1A5-192B-485F-A6F7-82B750B6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892" y="2292627"/>
            <a:ext cx="4170017" cy="3127513"/>
          </a:xfrm>
          <a:prstGeom prst="rect">
            <a:avLst/>
          </a:prstGeom>
        </p:spPr>
      </p:pic>
      <p:sp>
        <p:nvSpPr>
          <p:cNvPr id="3" name="Footer Placeholder 2">
            <a:extLst>
              <a:ext uri="{FF2B5EF4-FFF2-40B4-BE49-F238E27FC236}">
                <a16:creationId xmlns:a16="http://schemas.microsoft.com/office/drawing/2014/main" id="{3C252A69-B921-4447-BC77-AF1B04DA09F2}"/>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0826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2CFF-B1E1-4CAA-B535-159213F97F92}"/>
              </a:ext>
            </a:extLst>
          </p:cNvPr>
          <p:cNvSpPr>
            <a:spLocks noGrp="1"/>
          </p:cNvSpPr>
          <p:nvPr>
            <p:ph type="ctrTitle"/>
          </p:nvPr>
        </p:nvSpPr>
        <p:spPr/>
        <p:txBody>
          <a:bodyPr/>
          <a:lstStyle/>
          <a:p>
            <a:r>
              <a:rPr lang="en-US" sz="5400" dirty="0"/>
              <a:t>Suborder</a:t>
            </a:r>
            <a:r>
              <a:rPr lang="en-US" dirty="0"/>
              <a:t>: </a:t>
            </a:r>
            <a:r>
              <a:rPr lang="en-US" sz="4800" dirty="0" err="1"/>
              <a:t>Brachycera</a:t>
            </a:r>
            <a:br>
              <a:rPr lang="en-US" sz="4800" dirty="0"/>
            </a:br>
            <a:endParaRPr lang="en-GB" dirty="0"/>
          </a:p>
        </p:txBody>
      </p:sp>
      <p:sp>
        <p:nvSpPr>
          <p:cNvPr id="3" name="Subtitle 2">
            <a:extLst>
              <a:ext uri="{FF2B5EF4-FFF2-40B4-BE49-F238E27FC236}">
                <a16:creationId xmlns:a16="http://schemas.microsoft.com/office/drawing/2014/main" id="{C0067601-224A-4799-9A5E-FAC95D7CD731}"/>
              </a:ext>
            </a:extLst>
          </p:cNvPr>
          <p:cNvSpPr>
            <a:spLocks noGrp="1"/>
          </p:cNvSpPr>
          <p:nvPr>
            <p:ph type="subTitle" idx="1"/>
          </p:nvPr>
        </p:nvSpPr>
        <p:spPr/>
        <p:txBody>
          <a:bodyPr/>
          <a:lstStyle/>
          <a:p>
            <a:r>
              <a:rPr lang="en-US" dirty="0"/>
              <a:t>Family: </a:t>
            </a:r>
            <a:r>
              <a:rPr lang="en-US" dirty="0" err="1"/>
              <a:t>Tabanidae</a:t>
            </a:r>
            <a:endParaRPr lang="en-US" dirty="0"/>
          </a:p>
          <a:p>
            <a:r>
              <a:rPr lang="en-US" dirty="0"/>
              <a:t>Family: Asilidae</a:t>
            </a:r>
            <a:endParaRPr lang="en-GB" dirty="0"/>
          </a:p>
        </p:txBody>
      </p:sp>
      <p:sp>
        <p:nvSpPr>
          <p:cNvPr id="4" name="Footer Placeholder 3">
            <a:extLst>
              <a:ext uri="{FF2B5EF4-FFF2-40B4-BE49-F238E27FC236}">
                <a16:creationId xmlns:a16="http://schemas.microsoft.com/office/drawing/2014/main" id="{33C2F81A-3869-4D6C-B6DF-71516254944B}"/>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400371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4D6B-EFE5-4943-862D-892B6586E536}"/>
              </a:ext>
            </a:extLst>
          </p:cNvPr>
          <p:cNvSpPr>
            <a:spLocks noGrp="1"/>
          </p:cNvSpPr>
          <p:nvPr>
            <p:ph type="title"/>
          </p:nvPr>
        </p:nvSpPr>
        <p:spPr/>
        <p:txBody>
          <a:bodyPr/>
          <a:lstStyle/>
          <a:p>
            <a:r>
              <a:rPr lang="ar-IQ" dirty="0"/>
              <a:t>عائلة ذبابة الخيل    </a:t>
            </a:r>
            <a:br>
              <a:rPr lang="ar-IQ" dirty="0"/>
            </a:br>
            <a:r>
              <a:rPr lang="en-US" dirty="0"/>
              <a:t>Family: </a:t>
            </a:r>
            <a:r>
              <a:rPr lang="en-US" dirty="0" err="1"/>
              <a:t>Tabanidae</a:t>
            </a:r>
            <a:br>
              <a:rPr lang="ar-IQ" dirty="0"/>
            </a:br>
            <a:r>
              <a:rPr lang="en-US" dirty="0"/>
              <a:t>         Horse fly</a:t>
            </a:r>
            <a:endParaRPr lang="en-GB" dirty="0"/>
          </a:p>
        </p:txBody>
      </p:sp>
      <p:pic>
        <p:nvPicPr>
          <p:cNvPr id="6" name="Content Placeholder 5">
            <a:extLst>
              <a:ext uri="{FF2B5EF4-FFF2-40B4-BE49-F238E27FC236}">
                <a16:creationId xmlns:a16="http://schemas.microsoft.com/office/drawing/2014/main" id="{4FB3DC3A-33D3-48AE-8C72-09ED4E3D77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5914" y="1053444"/>
            <a:ext cx="3017354" cy="2007912"/>
          </a:xfrm>
        </p:spPr>
      </p:pic>
      <p:sp>
        <p:nvSpPr>
          <p:cNvPr id="4" name="Text Placeholder 3">
            <a:extLst>
              <a:ext uri="{FF2B5EF4-FFF2-40B4-BE49-F238E27FC236}">
                <a16:creationId xmlns:a16="http://schemas.microsoft.com/office/drawing/2014/main" id="{B563E6F4-A332-419F-B81A-672780EA264D}"/>
              </a:ext>
            </a:extLst>
          </p:cNvPr>
          <p:cNvSpPr>
            <a:spLocks noGrp="1"/>
          </p:cNvSpPr>
          <p:nvPr>
            <p:ph type="body" sz="half" idx="2"/>
          </p:nvPr>
        </p:nvSpPr>
        <p:spPr/>
        <p:txBody>
          <a:bodyPr>
            <a:normAutofit fontScale="92500" lnSpcReduction="20000"/>
          </a:bodyPr>
          <a:lstStyle/>
          <a:p>
            <a:pPr algn="r" rtl="1"/>
            <a:r>
              <a:rPr lang="ar-IQ" sz="2000" dirty="0">
                <a:latin typeface="Adobe Arabic" panose="02040503050201020203" pitchFamily="18" charset="-78"/>
                <a:cs typeface="Adobe Arabic" panose="02040503050201020203" pitchFamily="18" charset="-78"/>
              </a:rPr>
              <a:t>ذباب الخيول غالبا ما تكون كبيرة ورشيقة أثناء الطيران ، وتقوم الإناث بالتطفل على بعض الحيوانات ، بما في ذلك البشر ، للحصول على الدم. تفضل الطيران في ضوء الشمس ، وتجنب المناطق المظلمة والمظللة ، وغير نشطه في الليل. توجد في جميع أنحاء العالم </a:t>
            </a:r>
          </a:p>
          <a:p>
            <a:pPr algn="r" rtl="1"/>
            <a:r>
              <a:rPr lang="ar-IQ" sz="2200" dirty="0">
                <a:latin typeface="Adobe Arabic" panose="02040503050201020203" pitchFamily="18" charset="-78"/>
                <a:cs typeface="Adobe Arabic" panose="02040503050201020203" pitchFamily="18" charset="-78"/>
              </a:rPr>
              <a:t>تتغذى ذباب الخيول على الرحيق والنفحات النباتية ؛ الذكور لديهم </a:t>
            </a:r>
            <a:r>
              <a:rPr lang="en-GB" sz="2200" dirty="0">
                <a:latin typeface="Adobe Arabic" panose="02040503050201020203" pitchFamily="18" charset="-78"/>
                <a:cs typeface="Adobe Arabic" panose="02040503050201020203" pitchFamily="18" charset="-78"/>
              </a:rPr>
              <a:t>mouthparts </a:t>
            </a:r>
            <a:r>
              <a:rPr lang="ar-IQ" sz="2200" dirty="0">
                <a:latin typeface="Adobe Arabic" panose="02040503050201020203" pitchFamily="18" charset="-78"/>
                <a:cs typeface="Adobe Arabic" panose="02040503050201020203" pitchFamily="18" charset="-78"/>
              </a:rPr>
              <a:t>ضعيفة . والإناث فقط هي التي تلدغ الحيوانات للحصول على ما يكفي من البروتين من الدم لإنتاج البيض. يتم تشكيل الفم في الإناث من زوج من الفكوك السيقية الشكل والفكوك المساعدة الشبيه بالهراولة، اضافة الى الشفة السفلى المنتهيه بالتركيب الاسفنجي والذي يقوم  بامتصاص الدم، كذلك هناك اللسان والشفة العليا التي تشكلان قناة الغذاء</a:t>
            </a:r>
          </a:p>
          <a:p>
            <a:pPr algn="r" rtl="1"/>
            <a:r>
              <a:rPr lang="ar-IQ" sz="2200" dirty="0">
                <a:latin typeface="Adobe Arabic" panose="02040503050201020203" pitchFamily="18" charset="-78"/>
                <a:cs typeface="Adobe Arabic" panose="02040503050201020203" pitchFamily="18" charset="-78"/>
              </a:rPr>
              <a:t>تنقل اناث الحشرات الكثير من المسببات المرضيه عبر الدم من الحيوان المصاب الى الحيوان السليم،</a:t>
            </a:r>
          </a:p>
          <a:p>
            <a:pPr algn="r" rtl="1"/>
            <a:endParaRPr lang="en-GB" dirty="0"/>
          </a:p>
        </p:txBody>
      </p:sp>
      <p:pic>
        <p:nvPicPr>
          <p:cNvPr id="8" name="Picture 7">
            <a:extLst>
              <a:ext uri="{FF2B5EF4-FFF2-40B4-BE49-F238E27FC236}">
                <a16:creationId xmlns:a16="http://schemas.microsoft.com/office/drawing/2014/main" id="{0C7385C5-51D5-45D3-B1FC-E98CA7285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327" y="1053444"/>
            <a:ext cx="2402911" cy="2007912"/>
          </a:xfrm>
          <a:prstGeom prst="rect">
            <a:avLst/>
          </a:prstGeom>
        </p:spPr>
      </p:pic>
      <p:pic>
        <p:nvPicPr>
          <p:cNvPr id="10" name="Picture 9">
            <a:extLst>
              <a:ext uri="{FF2B5EF4-FFF2-40B4-BE49-F238E27FC236}">
                <a16:creationId xmlns:a16="http://schemas.microsoft.com/office/drawing/2014/main" id="{674F313D-DB47-45A5-A673-383441510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022" y="3061356"/>
            <a:ext cx="3627783" cy="3627783"/>
          </a:xfrm>
          <a:prstGeom prst="rect">
            <a:avLst/>
          </a:prstGeom>
        </p:spPr>
      </p:pic>
      <p:sp>
        <p:nvSpPr>
          <p:cNvPr id="3" name="Footer Placeholder 2">
            <a:extLst>
              <a:ext uri="{FF2B5EF4-FFF2-40B4-BE49-F238E27FC236}">
                <a16:creationId xmlns:a16="http://schemas.microsoft.com/office/drawing/2014/main" id="{9CA52946-8E0F-4101-98AC-4693274747A1}"/>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4489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649C-7637-4BC2-805A-86E503ABA148}"/>
              </a:ext>
            </a:extLst>
          </p:cNvPr>
          <p:cNvSpPr>
            <a:spLocks noGrp="1"/>
          </p:cNvSpPr>
          <p:nvPr>
            <p:ph type="title"/>
          </p:nvPr>
        </p:nvSpPr>
        <p:spPr/>
        <p:txBody>
          <a:bodyPr/>
          <a:lstStyle/>
          <a:p>
            <a:r>
              <a:rPr lang="ar-IQ" dirty="0"/>
              <a:t>ذبابة الاسطبل     </a:t>
            </a:r>
            <a:br>
              <a:rPr lang="ar-IQ" dirty="0"/>
            </a:br>
            <a:r>
              <a:rPr lang="en-US" dirty="0"/>
              <a:t>Family: </a:t>
            </a:r>
            <a:r>
              <a:rPr lang="en-US" dirty="0" err="1"/>
              <a:t>Tabanidae</a:t>
            </a:r>
            <a:br>
              <a:rPr lang="en-US" dirty="0"/>
            </a:br>
            <a:r>
              <a:rPr lang="en-US" dirty="0"/>
              <a:t>Stable fly</a:t>
            </a:r>
            <a:endParaRPr lang="en-GB" dirty="0"/>
          </a:p>
        </p:txBody>
      </p:sp>
      <p:pic>
        <p:nvPicPr>
          <p:cNvPr id="6" name="Content Placeholder 5">
            <a:extLst>
              <a:ext uri="{FF2B5EF4-FFF2-40B4-BE49-F238E27FC236}">
                <a16:creationId xmlns:a16="http://schemas.microsoft.com/office/drawing/2014/main" id="{1859D27A-DB3A-4DE4-AE66-2F43675F69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0247" y="1257300"/>
            <a:ext cx="4762500" cy="2847975"/>
          </a:xfrm>
        </p:spPr>
      </p:pic>
      <p:sp>
        <p:nvSpPr>
          <p:cNvPr id="4" name="Text Placeholder 3">
            <a:extLst>
              <a:ext uri="{FF2B5EF4-FFF2-40B4-BE49-F238E27FC236}">
                <a16:creationId xmlns:a16="http://schemas.microsoft.com/office/drawing/2014/main" id="{2D49C068-C5FB-4F41-9966-C68E48312DBD}"/>
              </a:ext>
            </a:extLst>
          </p:cNvPr>
          <p:cNvSpPr>
            <a:spLocks noGrp="1"/>
          </p:cNvSpPr>
          <p:nvPr>
            <p:ph type="body" sz="half" idx="2"/>
          </p:nvPr>
        </p:nvSpPr>
        <p:spPr/>
        <p:txBody>
          <a:bodyPr>
            <a:normAutofit/>
          </a:bodyPr>
          <a:lstStyle/>
          <a:p>
            <a:pPr algn="r" rtl="1"/>
            <a:r>
              <a:rPr lang="ar-IQ" sz="2400" dirty="0">
                <a:latin typeface="Adobe Arabic" panose="02040503050201020203" pitchFamily="18" charset="-78"/>
                <a:cs typeface="Adobe Arabic" panose="02040503050201020203" pitchFamily="18" charset="-78"/>
              </a:rPr>
              <a:t>تشبه الذبابة المنزلية (</a:t>
            </a:r>
            <a:r>
              <a:rPr lang="en-GB" sz="2400" dirty="0">
                <a:latin typeface="Adobe Arabic" panose="02040503050201020203" pitchFamily="18" charset="-78"/>
                <a:cs typeface="Adobe Arabic" panose="02040503050201020203" pitchFamily="18" charset="-78"/>
              </a:rPr>
              <a:t>Musca </a:t>
            </a:r>
            <a:r>
              <a:rPr lang="en-GB" sz="2400" dirty="0" err="1">
                <a:latin typeface="Adobe Arabic" panose="02040503050201020203" pitchFamily="18" charset="-78"/>
                <a:cs typeface="Adobe Arabic" panose="02040503050201020203" pitchFamily="18" charset="-78"/>
              </a:rPr>
              <a:t>domestica</a:t>
            </a:r>
            <a:r>
              <a:rPr lang="en-GB" sz="2400" dirty="0">
                <a:latin typeface="Adobe Arabic" panose="02040503050201020203" pitchFamily="18" charset="-78"/>
                <a:cs typeface="Adobe Arabic" panose="02040503050201020203" pitchFamily="18" charset="-78"/>
              </a:rPr>
              <a:t>) ، </a:t>
            </a:r>
            <a:r>
              <a:rPr lang="ar-IQ" sz="2400" dirty="0">
                <a:latin typeface="Adobe Arabic" panose="02040503050201020203" pitchFamily="18" charset="-78"/>
                <a:cs typeface="Adobe Arabic" panose="02040503050201020203" pitchFamily="18" charset="-78"/>
              </a:rPr>
              <a:t>على الرغم من صغر حجمها ، وعند فحصها عن قرب لها بطن أعرض وأرق قليلاً. البالغون عادة ما يتراوح طولهم بين 6 و 8 ملم وألوان أقل من الذبابة المنزلية. وعلى عكس الذبابة المنزلية ، فان لذبابة الاسطبل اجزاء فم قويه تستطيع ان تحدث جرح في جسم المضيف حيث ان الشفى السفلى وبدل ان تكون هناك انابيب كاذبة فانه تزود باشواك قوية تستطيع من خلالها ان تمزق الانسجة الداخليه للحيوان تاركة الدم يتدفق بغزارة.</a:t>
            </a:r>
            <a:endParaRPr lang="en-GB" sz="2400" dirty="0">
              <a:latin typeface="Adobe Arabic" panose="02040503050201020203" pitchFamily="18" charset="-78"/>
              <a:cs typeface="Adobe Arabic" panose="02040503050201020203" pitchFamily="18" charset="-78"/>
            </a:endParaRPr>
          </a:p>
        </p:txBody>
      </p:sp>
      <p:sp>
        <p:nvSpPr>
          <p:cNvPr id="3" name="Footer Placeholder 2">
            <a:extLst>
              <a:ext uri="{FF2B5EF4-FFF2-40B4-BE49-F238E27FC236}">
                <a16:creationId xmlns:a16="http://schemas.microsoft.com/office/drawing/2014/main" id="{5C9937D6-262D-48D7-9772-1D0DB9F07EB1}"/>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306061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07A5-B800-4376-904B-F55FFCFD765A}"/>
              </a:ext>
            </a:extLst>
          </p:cNvPr>
          <p:cNvSpPr>
            <a:spLocks noGrp="1"/>
          </p:cNvSpPr>
          <p:nvPr>
            <p:ph type="title"/>
          </p:nvPr>
        </p:nvSpPr>
        <p:spPr/>
        <p:txBody>
          <a:bodyPr>
            <a:normAutofit/>
          </a:bodyPr>
          <a:lstStyle/>
          <a:p>
            <a:r>
              <a:rPr lang="ar-IQ" sz="2800" dirty="0"/>
              <a:t>الذباب السارق او الذباب الملتحي</a:t>
            </a:r>
            <a:br>
              <a:rPr lang="ar-IQ" sz="2800" dirty="0"/>
            </a:br>
            <a:r>
              <a:rPr lang="en-US" sz="2800" dirty="0"/>
              <a:t>Family: Asilidae</a:t>
            </a:r>
            <a:br>
              <a:rPr lang="en-US" sz="2800" dirty="0"/>
            </a:br>
            <a:r>
              <a:rPr lang="en-US" sz="2800" dirty="0"/>
              <a:t>suborder: </a:t>
            </a:r>
            <a:r>
              <a:rPr lang="en-US" sz="2800" dirty="0" err="1"/>
              <a:t>Brachycera</a:t>
            </a:r>
            <a:endParaRPr lang="en-GB" sz="2800" dirty="0"/>
          </a:p>
        </p:txBody>
      </p:sp>
      <p:pic>
        <p:nvPicPr>
          <p:cNvPr id="6" name="Content Placeholder 5">
            <a:extLst>
              <a:ext uri="{FF2B5EF4-FFF2-40B4-BE49-F238E27FC236}">
                <a16:creationId xmlns:a16="http://schemas.microsoft.com/office/drawing/2014/main" id="{62678A05-CC65-4E5C-A2CF-E92FEA2F70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7095" y="711093"/>
            <a:ext cx="3245062" cy="2575446"/>
          </a:xfrm>
        </p:spPr>
      </p:pic>
      <p:sp>
        <p:nvSpPr>
          <p:cNvPr id="4" name="Text Placeholder 3">
            <a:extLst>
              <a:ext uri="{FF2B5EF4-FFF2-40B4-BE49-F238E27FC236}">
                <a16:creationId xmlns:a16="http://schemas.microsoft.com/office/drawing/2014/main" id="{27317B96-A9DD-4ABA-9AA2-B9EA60EB7DC7}"/>
              </a:ext>
            </a:extLst>
          </p:cNvPr>
          <p:cNvSpPr>
            <a:spLocks noGrp="1"/>
          </p:cNvSpPr>
          <p:nvPr>
            <p:ph type="body" sz="half" idx="2"/>
          </p:nvPr>
        </p:nvSpPr>
        <p:spPr/>
        <p:txBody>
          <a:bodyPr/>
          <a:lstStyle/>
          <a:p>
            <a:pPr algn="r" rtl="1"/>
            <a:r>
              <a:rPr lang="ar-IQ" sz="2400" dirty="0">
                <a:latin typeface="Adobe Arabic" panose="02040503050201020203" pitchFamily="18" charset="-78"/>
                <a:cs typeface="Adobe Arabic" panose="02040503050201020203" pitchFamily="18" charset="-78"/>
              </a:rPr>
              <a:t>وهو ذباب خشن مع صغرة ، شجاع محلق ، خرطوم ، </a:t>
            </a:r>
            <a:r>
              <a:rPr lang="en-GB" sz="2400" dirty="0">
                <a:latin typeface="Adobe Arabic" panose="02040503050201020203" pitchFamily="18" charset="-78"/>
                <a:cs typeface="Adobe Arabic" panose="02040503050201020203" pitchFamily="18" charset="-78"/>
              </a:rPr>
              <a:t>hypopharynx </a:t>
            </a:r>
            <a:r>
              <a:rPr lang="ar-IQ" sz="2400" dirty="0">
                <a:latin typeface="Adobe Arabic" panose="02040503050201020203" pitchFamily="18" charset="-78"/>
                <a:cs typeface="Adobe Arabic" panose="02040503050201020203" pitchFamily="18" charset="-78"/>
              </a:rPr>
              <a:t>حاد ، ماص. يعكس اسم "ذباب السارق" عاداتهم المفترسة الشديدة العدوانية. تتغذى بشكل أساسي أو حصري على الحشرات الأخرى ، حيث تنتظر الحشرة  الفريسةفي الجو ومن ثم اصطيادها.</a:t>
            </a:r>
          </a:p>
          <a:p>
            <a:pPr algn="r" rtl="1"/>
            <a:endParaRPr lang="en-GB" dirty="0"/>
          </a:p>
        </p:txBody>
      </p:sp>
      <p:pic>
        <p:nvPicPr>
          <p:cNvPr id="8" name="Picture 7">
            <a:extLst>
              <a:ext uri="{FF2B5EF4-FFF2-40B4-BE49-F238E27FC236}">
                <a16:creationId xmlns:a16="http://schemas.microsoft.com/office/drawing/2014/main" id="{E22EDE7D-F0CC-4081-8971-FE60F91F8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247" y="3571462"/>
            <a:ext cx="3515120" cy="2239169"/>
          </a:xfrm>
          <a:prstGeom prst="rect">
            <a:avLst/>
          </a:prstGeom>
        </p:spPr>
      </p:pic>
      <p:sp>
        <p:nvSpPr>
          <p:cNvPr id="3" name="Footer Placeholder 2">
            <a:extLst>
              <a:ext uri="{FF2B5EF4-FFF2-40B4-BE49-F238E27FC236}">
                <a16:creationId xmlns:a16="http://schemas.microsoft.com/office/drawing/2014/main" id="{A7353E20-DCB4-49E2-9F08-20BBF4BF6C20}"/>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237490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15B8-7B68-4524-90ED-80E16E36D24C}"/>
              </a:ext>
            </a:extLst>
          </p:cNvPr>
          <p:cNvSpPr>
            <a:spLocks noGrp="1"/>
          </p:cNvSpPr>
          <p:nvPr>
            <p:ph type="ctrTitle"/>
          </p:nvPr>
        </p:nvSpPr>
        <p:spPr/>
        <p:txBody>
          <a:bodyPr>
            <a:normAutofit/>
          </a:bodyPr>
          <a:lstStyle/>
          <a:p>
            <a:r>
              <a:rPr lang="en-US" sz="8800" dirty="0">
                <a:latin typeface="Adobe Arabic" panose="02040503050201020203" pitchFamily="18" charset="-78"/>
                <a:cs typeface="Adobe Arabic" panose="02040503050201020203" pitchFamily="18" charset="-78"/>
              </a:rPr>
              <a:t>Suborder: Cyclorrhapha</a:t>
            </a:r>
            <a:br>
              <a:rPr lang="en-US" sz="8800" dirty="0">
                <a:latin typeface="Adobe Arabic" panose="02040503050201020203" pitchFamily="18" charset="-78"/>
                <a:cs typeface="Adobe Arabic" panose="02040503050201020203" pitchFamily="18" charset="-78"/>
              </a:rPr>
            </a:br>
            <a:endParaRPr lang="en-GB" sz="8800" dirty="0">
              <a:latin typeface="Adobe Arabic" panose="02040503050201020203" pitchFamily="18" charset="-78"/>
              <a:cs typeface="Adobe Arabic" panose="02040503050201020203" pitchFamily="18" charset="-78"/>
            </a:endParaRPr>
          </a:p>
        </p:txBody>
      </p:sp>
      <p:sp>
        <p:nvSpPr>
          <p:cNvPr id="3" name="Subtitle 2">
            <a:extLst>
              <a:ext uri="{FF2B5EF4-FFF2-40B4-BE49-F238E27FC236}">
                <a16:creationId xmlns:a16="http://schemas.microsoft.com/office/drawing/2014/main" id="{C6BA4EC9-9FE0-46C1-BB0F-C577E32B3EEE}"/>
              </a:ext>
            </a:extLst>
          </p:cNvPr>
          <p:cNvSpPr>
            <a:spLocks noGrp="1"/>
          </p:cNvSpPr>
          <p:nvPr>
            <p:ph type="subTitle" idx="1"/>
          </p:nvPr>
        </p:nvSpPr>
        <p:spPr/>
        <p:txBody>
          <a:bodyPr/>
          <a:lstStyle/>
          <a:p>
            <a:r>
              <a:rPr lang="en-US" dirty="0"/>
              <a:t>Series: </a:t>
            </a:r>
            <a:r>
              <a:rPr lang="en-US" dirty="0" err="1"/>
              <a:t>Aschiza</a:t>
            </a:r>
            <a:endParaRPr lang="en-US" dirty="0"/>
          </a:p>
          <a:p>
            <a:r>
              <a:rPr lang="en-US" dirty="0"/>
              <a:t>Series: </a:t>
            </a:r>
            <a:r>
              <a:rPr lang="en-US" dirty="0" err="1"/>
              <a:t>Schizophora</a:t>
            </a:r>
            <a:endParaRPr lang="en-GB" dirty="0"/>
          </a:p>
        </p:txBody>
      </p:sp>
      <p:sp>
        <p:nvSpPr>
          <p:cNvPr id="4" name="Footer Placeholder 3">
            <a:extLst>
              <a:ext uri="{FF2B5EF4-FFF2-40B4-BE49-F238E27FC236}">
                <a16:creationId xmlns:a16="http://schemas.microsoft.com/office/drawing/2014/main" id="{FDEF3908-BDFD-406B-9184-8C2B85584F0E}"/>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63053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DB10-A5F0-4E4F-954D-D2078CFFAF52}"/>
              </a:ext>
            </a:extLst>
          </p:cNvPr>
          <p:cNvSpPr>
            <a:spLocks noGrp="1"/>
          </p:cNvSpPr>
          <p:nvPr>
            <p:ph type="title"/>
          </p:nvPr>
        </p:nvSpPr>
        <p:spPr/>
        <p:txBody>
          <a:bodyPr/>
          <a:lstStyle/>
          <a:p>
            <a:pPr algn="r" rtl="1"/>
            <a:r>
              <a:rPr lang="ar-IQ" dirty="0"/>
              <a:t>مقارنة بين </a:t>
            </a:r>
            <a:r>
              <a:rPr lang="en-US" dirty="0" err="1"/>
              <a:t>Aschiza</a:t>
            </a:r>
            <a:r>
              <a:rPr lang="en-US" dirty="0"/>
              <a:t>  </a:t>
            </a:r>
            <a:r>
              <a:rPr lang="ar-IQ" dirty="0"/>
              <a:t>   و   </a:t>
            </a:r>
            <a:r>
              <a:rPr lang="en-US" dirty="0" err="1"/>
              <a:t>Schizophora</a:t>
            </a:r>
            <a:endParaRPr lang="en-GB" dirty="0"/>
          </a:p>
        </p:txBody>
      </p:sp>
      <p:graphicFrame>
        <p:nvGraphicFramePr>
          <p:cNvPr id="4" name="Content Placeholder 3">
            <a:extLst>
              <a:ext uri="{FF2B5EF4-FFF2-40B4-BE49-F238E27FC236}">
                <a16:creationId xmlns:a16="http://schemas.microsoft.com/office/drawing/2014/main" id="{4AA74E30-31B7-4655-87C9-169914837AA0}"/>
              </a:ext>
            </a:extLst>
          </p:cNvPr>
          <p:cNvGraphicFramePr>
            <a:graphicFrameLocks noGrp="1"/>
          </p:cNvGraphicFramePr>
          <p:nvPr>
            <p:ph idx="1"/>
            <p:extLst>
              <p:ext uri="{D42A27DB-BD31-4B8C-83A1-F6EECF244321}">
                <p14:modId xmlns:p14="http://schemas.microsoft.com/office/powerpoint/2010/main" val="1989640572"/>
              </p:ext>
            </p:extLst>
          </p:nvPr>
        </p:nvGraphicFramePr>
        <p:xfrm>
          <a:off x="838200" y="1690688"/>
          <a:ext cx="10515600" cy="448482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807730536"/>
                    </a:ext>
                  </a:extLst>
                </a:gridCol>
                <a:gridCol w="5257800">
                  <a:extLst>
                    <a:ext uri="{9D8B030D-6E8A-4147-A177-3AD203B41FA5}">
                      <a16:colId xmlns:a16="http://schemas.microsoft.com/office/drawing/2014/main" val="104674712"/>
                    </a:ext>
                  </a:extLst>
                </a:gridCol>
              </a:tblGrid>
              <a:tr h="4484825">
                <a:tc>
                  <a:txBody>
                    <a:bodyPr/>
                    <a:lstStyle/>
                    <a:p>
                      <a:endParaRPr lang="en-US" dirty="0"/>
                    </a:p>
                    <a:p>
                      <a:endParaRPr lang="en-US" dirty="0"/>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IQ" sz="2800" b="0" i="0" u="none" strike="noStrike" kern="1200" cap="none" spc="0" normalizeH="0" baseline="0" noProof="0" dirty="0">
                          <a:ln>
                            <a:noFill/>
                          </a:ln>
                          <a:solidFill>
                            <a:prstClr val="black"/>
                          </a:solidFill>
                          <a:effectLst/>
                          <a:uLnTx/>
                          <a:uFillTx/>
                          <a:latin typeface="+mn-lt"/>
                          <a:ea typeface="+mn-ea"/>
                          <a:cs typeface="+mn-cs"/>
                        </a:rPr>
                        <a:t>على العكس ولجميع النقاط</a:t>
                      </a: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algn="r"/>
                      <a:endParaRPr lang="en-GB" dirty="0"/>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US" dirty="0"/>
                    </a:p>
                    <a:p>
                      <a:endParaRPr lang="en-US" dirty="0"/>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IQ" sz="2800" b="0" i="0" u="none" strike="noStrike" kern="1200" cap="none" spc="0" normalizeH="0" baseline="0" noProof="0" dirty="0">
                          <a:ln>
                            <a:noFill/>
                          </a:ln>
                          <a:solidFill>
                            <a:prstClr val="black"/>
                          </a:solidFill>
                          <a:effectLst/>
                          <a:uLnTx/>
                          <a:uFillTx/>
                          <a:latin typeface="+mn-lt"/>
                          <a:ea typeface="+mn-ea"/>
                          <a:cs typeface="+mn-cs"/>
                        </a:rPr>
                        <a:t>ليس لديها درز جبهوي </a:t>
                      </a:r>
                      <a:r>
                        <a:rPr kumimoji="0" lang="en-US" sz="2800" b="0" i="0" u="none" strike="noStrike" kern="1200" cap="none" spc="0" normalizeH="0" baseline="0" noProof="0" dirty="0">
                          <a:ln>
                            <a:noFill/>
                          </a:ln>
                          <a:solidFill>
                            <a:prstClr val="black"/>
                          </a:solidFill>
                          <a:effectLst/>
                          <a:uLnTx/>
                          <a:uFillTx/>
                          <a:latin typeface="+mn-lt"/>
                          <a:ea typeface="+mn-ea"/>
                          <a:cs typeface="+mn-cs"/>
                        </a:rPr>
                        <a:t>frontal suture</a:t>
                      </a:r>
                      <a:endParaRPr kumimoji="0" lang="ar-IQ" sz="2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IQ" sz="2800" b="0" i="0" u="none" strike="noStrike" kern="1200" cap="none" spc="0" normalizeH="0" baseline="0" noProof="0" dirty="0">
                          <a:ln>
                            <a:noFill/>
                          </a:ln>
                          <a:solidFill>
                            <a:prstClr val="black"/>
                          </a:solidFill>
                          <a:effectLst/>
                          <a:uLnTx/>
                          <a:uFillTx/>
                          <a:latin typeface="+mn-lt"/>
                          <a:ea typeface="+mn-ea"/>
                          <a:cs typeface="+mn-cs"/>
                        </a:rPr>
                        <a:t>ليس لديها تضخم يدعى </a:t>
                      </a:r>
                      <a:r>
                        <a:rPr kumimoji="0" lang="en-US" sz="2800" b="0" i="0" u="none" strike="noStrike" kern="1200" cap="none" spc="0" normalizeH="0" baseline="0" noProof="0" dirty="0">
                          <a:ln>
                            <a:noFill/>
                          </a:ln>
                          <a:solidFill>
                            <a:prstClr val="black"/>
                          </a:solidFill>
                          <a:effectLst/>
                          <a:uLnTx/>
                          <a:uFillTx/>
                          <a:latin typeface="+mn-lt"/>
                          <a:ea typeface="+mn-ea"/>
                          <a:cs typeface="+mn-cs"/>
                        </a:rPr>
                        <a:t>Lunula</a:t>
                      </a:r>
                      <a:endParaRPr kumimoji="0" lang="ar-IQ" sz="2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ar-IQ" sz="2800" b="0" i="0" u="none" strike="noStrike" kern="1200" cap="none" spc="0" normalizeH="0" baseline="0" noProof="0" dirty="0">
                          <a:ln>
                            <a:noFill/>
                          </a:ln>
                          <a:solidFill>
                            <a:prstClr val="black"/>
                          </a:solidFill>
                          <a:effectLst/>
                          <a:uLnTx/>
                          <a:uFillTx/>
                          <a:latin typeface="+mn-lt"/>
                          <a:ea typeface="+mn-ea"/>
                          <a:cs typeface="+mn-cs"/>
                        </a:rPr>
                        <a:t>ليس لديها عنق </a:t>
                      </a:r>
                      <a:r>
                        <a:rPr kumimoji="0" lang="en-US" sz="2800" b="0" i="0" u="none" strike="noStrike" kern="1200" cap="none" spc="0" normalizeH="0" baseline="0" noProof="0" dirty="0" err="1">
                          <a:ln>
                            <a:noFill/>
                          </a:ln>
                          <a:solidFill>
                            <a:prstClr val="black"/>
                          </a:solidFill>
                          <a:effectLst/>
                          <a:uLnTx/>
                          <a:uFillTx/>
                          <a:latin typeface="+mn-lt"/>
                          <a:ea typeface="+mn-ea"/>
                          <a:cs typeface="+mn-cs"/>
                        </a:rPr>
                        <a:t>Petilinuim</a:t>
                      </a:r>
                      <a:r>
                        <a:rPr kumimoji="0" lang="ar-IQ" sz="2800" b="0" i="0" u="none" strike="noStrike" kern="1200" cap="none" spc="0" normalizeH="0" baseline="0" noProof="0" dirty="0">
                          <a:ln>
                            <a:noFill/>
                          </a:ln>
                          <a:solidFill>
                            <a:prstClr val="black"/>
                          </a:solidFill>
                          <a:effectLst/>
                          <a:uLnTx/>
                          <a:uFillTx/>
                          <a:latin typeface="+mn-lt"/>
                          <a:ea typeface="+mn-ea"/>
                          <a:cs typeface="+mn-cs"/>
                        </a:rPr>
                        <a:t>عند اول بزوغ البالغ</a:t>
                      </a: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algn="r" rtl="1"/>
                      <a:endParaRPr lang="en-GB"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373933382"/>
                  </a:ext>
                </a:extLst>
              </a:tr>
            </a:tbl>
          </a:graphicData>
        </a:graphic>
      </p:graphicFrame>
      <p:graphicFrame>
        <p:nvGraphicFramePr>
          <p:cNvPr id="6" name="Table 5">
            <a:extLst>
              <a:ext uri="{FF2B5EF4-FFF2-40B4-BE49-F238E27FC236}">
                <a16:creationId xmlns:a16="http://schemas.microsoft.com/office/drawing/2014/main" id="{3F71CAA3-19DE-4E66-B299-D0F6A72F3750}"/>
              </a:ext>
            </a:extLst>
          </p:cNvPr>
          <p:cNvGraphicFramePr>
            <a:graphicFrameLocks noGrp="1"/>
          </p:cNvGraphicFramePr>
          <p:nvPr>
            <p:extLst>
              <p:ext uri="{D42A27DB-BD31-4B8C-83A1-F6EECF244321}">
                <p14:modId xmlns:p14="http://schemas.microsoft.com/office/powerpoint/2010/main" val="1185981093"/>
              </p:ext>
            </p:extLst>
          </p:nvPr>
        </p:nvGraphicFramePr>
        <p:xfrm>
          <a:off x="887896" y="1690688"/>
          <a:ext cx="10416208" cy="562182"/>
        </p:xfrm>
        <a:graphic>
          <a:graphicData uri="http://schemas.openxmlformats.org/drawingml/2006/table">
            <a:tbl>
              <a:tblPr/>
              <a:tblGrid>
                <a:gridCol w="10416208">
                  <a:extLst>
                    <a:ext uri="{9D8B030D-6E8A-4147-A177-3AD203B41FA5}">
                      <a16:colId xmlns:a16="http://schemas.microsoft.com/office/drawing/2014/main" val="2391495761"/>
                    </a:ext>
                  </a:extLst>
                </a:gridCol>
              </a:tblGrid>
              <a:tr h="562182">
                <a:tc>
                  <a:txBody>
                    <a:bodyPr/>
                    <a:lstStyle/>
                    <a:p>
                      <a:pPr algn="ctr"/>
                      <a:r>
                        <a:rPr lang="en-US" dirty="0"/>
                        <a:t>   </a:t>
                      </a:r>
                      <a:r>
                        <a:rPr lang="en-US" dirty="0" err="1"/>
                        <a:t>Schizophora</a:t>
                      </a:r>
                      <a:r>
                        <a:rPr lang="en-US" dirty="0"/>
                        <a:t>                                                                                                     </a:t>
                      </a:r>
                      <a:r>
                        <a:rPr lang="en-US" dirty="0" err="1"/>
                        <a:t>Aschiza</a:t>
                      </a:r>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02802627"/>
                  </a:ext>
                </a:extLst>
              </a:tr>
            </a:tbl>
          </a:graphicData>
        </a:graphic>
      </p:graphicFrame>
      <p:pic>
        <p:nvPicPr>
          <p:cNvPr id="7" name="Picture 6">
            <a:extLst>
              <a:ext uri="{FF2B5EF4-FFF2-40B4-BE49-F238E27FC236}">
                <a16:creationId xmlns:a16="http://schemas.microsoft.com/office/drawing/2014/main" id="{16AE14E2-8EC4-498D-A272-F084CD58BF12}"/>
              </a:ext>
            </a:extLst>
          </p:cNvPr>
          <p:cNvPicPr>
            <a:picLocks noChangeAspect="1"/>
          </p:cNvPicPr>
          <p:nvPr/>
        </p:nvPicPr>
        <p:blipFill>
          <a:blip r:embed="rId2"/>
          <a:stretch>
            <a:fillRect/>
          </a:stretch>
        </p:blipFill>
        <p:spPr>
          <a:xfrm>
            <a:off x="148147" y="2679048"/>
            <a:ext cx="3334801" cy="3328704"/>
          </a:xfrm>
          <a:prstGeom prst="rect">
            <a:avLst/>
          </a:prstGeom>
        </p:spPr>
      </p:pic>
      <p:pic>
        <p:nvPicPr>
          <p:cNvPr id="8" name="Picture 7">
            <a:extLst>
              <a:ext uri="{FF2B5EF4-FFF2-40B4-BE49-F238E27FC236}">
                <a16:creationId xmlns:a16="http://schemas.microsoft.com/office/drawing/2014/main" id="{5AFB4965-920B-44D1-B425-3CB5AC3A8ECD}"/>
              </a:ext>
            </a:extLst>
          </p:cNvPr>
          <p:cNvPicPr>
            <a:picLocks noChangeAspect="1"/>
          </p:cNvPicPr>
          <p:nvPr/>
        </p:nvPicPr>
        <p:blipFill>
          <a:blip r:embed="rId3"/>
          <a:stretch>
            <a:fillRect/>
          </a:stretch>
        </p:blipFill>
        <p:spPr>
          <a:xfrm>
            <a:off x="3215261" y="3535427"/>
            <a:ext cx="2840982" cy="1902117"/>
          </a:xfrm>
          <a:prstGeom prst="rect">
            <a:avLst/>
          </a:prstGeom>
        </p:spPr>
      </p:pic>
      <p:sp>
        <p:nvSpPr>
          <p:cNvPr id="9" name="Footer Placeholder 8">
            <a:extLst>
              <a:ext uri="{FF2B5EF4-FFF2-40B4-BE49-F238E27FC236}">
                <a16:creationId xmlns:a16="http://schemas.microsoft.com/office/drawing/2014/main" id="{6B50430D-AC62-42AE-AE73-87AF3068365F}"/>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24795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B7F9-F50E-4226-8ADA-40310321D567}"/>
              </a:ext>
            </a:extLst>
          </p:cNvPr>
          <p:cNvSpPr>
            <a:spLocks noGrp="1"/>
          </p:cNvSpPr>
          <p:nvPr>
            <p:ph type="title"/>
          </p:nvPr>
        </p:nvSpPr>
        <p:spPr/>
        <p:txBody>
          <a:bodyPr/>
          <a:lstStyle/>
          <a:p>
            <a:r>
              <a:rPr lang="ar-IQ" dirty="0"/>
              <a:t>مجموعة عديمة العنق  </a:t>
            </a:r>
            <a:br>
              <a:rPr lang="ar-IQ" dirty="0"/>
            </a:br>
            <a:r>
              <a:rPr lang="en-US" dirty="0"/>
              <a:t>Series: </a:t>
            </a:r>
            <a:r>
              <a:rPr lang="en-US" dirty="0" err="1"/>
              <a:t>Aschiza</a:t>
            </a:r>
            <a:br>
              <a:rPr lang="en-US" dirty="0"/>
            </a:br>
            <a:r>
              <a:rPr lang="en-US" dirty="0"/>
              <a:t>Family: </a:t>
            </a:r>
            <a:r>
              <a:rPr lang="en-US" dirty="0" err="1"/>
              <a:t>Syrphidae</a:t>
            </a:r>
            <a:endParaRPr lang="en-GB" dirty="0"/>
          </a:p>
        </p:txBody>
      </p:sp>
      <p:pic>
        <p:nvPicPr>
          <p:cNvPr id="6" name="Content Placeholder 5">
            <a:extLst>
              <a:ext uri="{FF2B5EF4-FFF2-40B4-BE49-F238E27FC236}">
                <a16:creationId xmlns:a16="http://schemas.microsoft.com/office/drawing/2014/main" id="{C5FB51E3-4D49-4AF1-9485-73544F7D1D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5655" y="1536010"/>
            <a:ext cx="2986557" cy="2023857"/>
          </a:xfrm>
        </p:spPr>
      </p:pic>
      <p:sp>
        <p:nvSpPr>
          <p:cNvPr id="4" name="Text Placeholder 3">
            <a:extLst>
              <a:ext uri="{FF2B5EF4-FFF2-40B4-BE49-F238E27FC236}">
                <a16:creationId xmlns:a16="http://schemas.microsoft.com/office/drawing/2014/main" id="{83222C54-8A45-4A0F-A168-D60CEC8E86E5}"/>
              </a:ext>
            </a:extLst>
          </p:cNvPr>
          <p:cNvSpPr>
            <a:spLocks noGrp="1"/>
          </p:cNvSpPr>
          <p:nvPr>
            <p:ph type="body" sz="half" idx="2"/>
          </p:nvPr>
        </p:nvSpPr>
        <p:spPr/>
        <p:txBody>
          <a:bodyPr>
            <a:normAutofit/>
          </a:bodyPr>
          <a:lstStyle/>
          <a:p>
            <a:pPr algn="r" rtl="1"/>
            <a:r>
              <a:rPr lang="ar-IQ" sz="1800" dirty="0">
                <a:latin typeface="Adobe Arabic" panose="02040503050201020203" pitchFamily="18" charset="-78"/>
                <a:cs typeface="Adobe Arabic" panose="02040503050201020203" pitchFamily="18" charset="-78"/>
              </a:rPr>
              <a:t>أحيانا يدعى ذبابة الازهار ، وكما يوحي اسمها الشائع ، فهي غالبا ما تشاهد تحوم أو تتستر على الزهور. يتغذى البالغون من العديد من الأنواع أساسًا على الرحيق وحبوب اللقاح ، في حين أن اليرقات (اليرقات) تأكل مجموعة كبيرة من الأطعمة. في بعض الأنواع ، اليرقات هي ساركتروز ، وتآكل النبات والمادة الحيوانية المتحللة في التربة أو في الأحواض والأنهار. في الأنواع الأخرى ، اليرقات عبارة عن آفات حشرات وفرائس على حشرات المن ، تريبس ، وغيرها من الحشرات الماصة للنبات.</a:t>
            </a:r>
          </a:p>
          <a:p>
            <a:pPr algn="r" rtl="1"/>
            <a:r>
              <a:rPr lang="ar-IQ" sz="1800" dirty="0">
                <a:latin typeface="Adobe Arabic" panose="02040503050201020203" pitchFamily="18" charset="-78"/>
                <a:cs typeface="Adobe Arabic" panose="02040503050201020203" pitchFamily="18" charset="-78"/>
              </a:rPr>
              <a:t>تسبب حشرات المنّ وحدها عشرات الملايين من الدولارات من الأضرار التي تلحق بالمحاصيل في جميع أنحاء العالم كل عام. بسبب هذا ، يتم التعرف على الحشرات التي تتغذى على المن ، كأعداء طبيعية هامة للآفات ، والعوامل المحتملة لاستخدامها في المكافحة البيولوجية. بعض ذبابة الرشاحيات البالغة تعد ملقحات مهمة.</a:t>
            </a:r>
          </a:p>
          <a:p>
            <a:pPr algn="r" rtl="1"/>
            <a:endParaRPr lang="ar-IQ" sz="1800" dirty="0">
              <a:latin typeface="Adobe Arabic" panose="02040503050201020203" pitchFamily="18" charset="-78"/>
              <a:cs typeface="Adobe Arabic" panose="02040503050201020203" pitchFamily="18" charset="-78"/>
            </a:endParaRPr>
          </a:p>
          <a:p>
            <a:pPr algn="r" rtl="1"/>
            <a:endParaRPr lang="en-GB" dirty="0"/>
          </a:p>
        </p:txBody>
      </p:sp>
      <p:pic>
        <p:nvPicPr>
          <p:cNvPr id="8" name="Picture 7">
            <a:extLst>
              <a:ext uri="{FF2B5EF4-FFF2-40B4-BE49-F238E27FC236}">
                <a16:creationId xmlns:a16="http://schemas.microsoft.com/office/drawing/2014/main" id="{7CFBFE4A-F272-4DA3-8FDF-89EC38F2A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695" y="3559867"/>
            <a:ext cx="3469992" cy="2309122"/>
          </a:xfrm>
          <a:prstGeom prst="rect">
            <a:avLst/>
          </a:prstGeom>
        </p:spPr>
      </p:pic>
      <p:sp>
        <p:nvSpPr>
          <p:cNvPr id="3" name="Footer Placeholder 2">
            <a:extLst>
              <a:ext uri="{FF2B5EF4-FFF2-40B4-BE49-F238E27FC236}">
                <a16:creationId xmlns:a16="http://schemas.microsoft.com/office/drawing/2014/main" id="{78709D89-6556-4AB4-9081-BAB7FB1B07F1}"/>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211301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738B-9B79-47F4-BAA4-F9F5F978A340}"/>
              </a:ext>
            </a:extLst>
          </p:cNvPr>
          <p:cNvSpPr>
            <a:spLocks noGrp="1"/>
          </p:cNvSpPr>
          <p:nvPr>
            <p:ph type="title"/>
          </p:nvPr>
        </p:nvSpPr>
        <p:spPr/>
        <p:txBody>
          <a:bodyPr/>
          <a:lstStyle/>
          <a:p>
            <a:r>
              <a:rPr lang="ar-IQ" dirty="0"/>
              <a:t>مجموعة ذات العنق     </a:t>
            </a:r>
            <a:br>
              <a:rPr lang="ar-IQ" dirty="0"/>
            </a:br>
            <a:r>
              <a:rPr lang="en-US" dirty="0"/>
              <a:t>Series: </a:t>
            </a:r>
            <a:r>
              <a:rPr lang="en-US" dirty="0" err="1"/>
              <a:t>Schizophora</a:t>
            </a:r>
            <a:br>
              <a:rPr lang="en-US" dirty="0"/>
            </a:br>
            <a:r>
              <a:rPr lang="en-US" dirty="0"/>
              <a:t>Family: </a:t>
            </a:r>
            <a:r>
              <a:rPr lang="en-US" dirty="0" err="1"/>
              <a:t>Muscidae</a:t>
            </a:r>
            <a:endParaRPr lang="en-GB" dirty="0"/>
          </a:p>
        </p:txBody>
      </p:sp>
      <p:pic>
        <p:nvPicPr>
          <p:cNvPr id="6" name="Content Placeholder 5">
            <a:extLst>
              <a:ext uri="{FF2B5EF4-FFF2-40B4-BE49-F238E27FC236}">
                <a16:creationId xmlns:a16="http://schemas.microsoft.com/office/drawing/2014/main" id="{E3939F2B-5594-4C3D-8EB4-F5A62D2E20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0240" y="977212"/>
            <a:ext cx="2773153" cy="2773153"/>
          </a:xfrm>
        </p:spPr>
      </p:pic>
      <p:sp>
        <p:nvSpPr>
          <p:cNvPr id="4" name="Text Placeholder 3">
            <a:extLst>
              <a:ext uri="{FF2B5EF4-FFF2-40B4-BE49-F238E27FC236}">
                <a16:creationId xmlns:a16="http://schemas.microsoft.com/office/drawing/2014/main" id="{0A89C7E3-90DB-4427-BD91-CDE93039B1E5}"/>
              </a:ext>
            </a:extLst>
          </p:cNvPr>
          <p:cNvSpPr>
            <a:spLocks noGrp="1"/>
          </p:cNvSpPr>
          <p:nvPr>
            <p:ph type="body" sz="half" idx="2"/>
          </p:nvPr>
        </p:nvSpPr>
        <p:spPr/>
        <p:txBody>
          <a:bodyPr>
            <a:normAutofit/>
          </a:bodyPr>
          <a:lstStyle/>
          <a:p>
            <a:pPr algn="r" rtl="1"/>
            <a:r>
              <a:rPr lang="ar-IQ" sz="2400" dirty="0">
                <a:latin typeface="Adobe Arabic" panose="02040503050201020203" pitchFamily="18" charset="-78"/>
                <a:cs typeface="Adobe Arabic" panose="02040503050201020203" pitchFamily="18" charset="-78"/>
              </a:rPr>
              <a:t>الذبابة المنزلية (</a:t>
            </a:r>
            <a:r>
              <a:rPr lang="en-GB" sz="2400" dirty="0">
                <a:latin typeface="Adobe Arabic" panose="02040503050201020203" pitchFamily="18" charset="-78"/>
                <a:cs typeface="Adobe Arabic" panose="02040503050201020203" pitchFamily="18" charset="-78"/>
              </a:rPr>
              <a:t>Musca </a:t>
            </a:r>
            <a:r>
              <a:rPr lang="en-GB" sz="2400" dirty="0" err="1">
                <a:latin typeface="Adobe Arabic" panose="02040503050201020203" pitchFamily="18" charset="-78"/>
                <a:cs typeface="Adobe Arabic" panose="02040503050201020203" pitchFamily="18" charset="-78"/>
              </a:rPr>
              <a:t>domestica</a:t>
            </a:r>
            <a:r>
              <a:rPr lang="en-GB" sz="2400" dirty="0">
                <a:latin typeface="Adobe Arabic" panose="02040503050201020203" pitchFamily="18" charset="-78"/>
                <a:cs typeface="Adobe Arabic" panose="02040503050201020203" pitchFamily="18" charset="-78"/>
              </a:rPr>
              <a:t>).. </a:t>
            </a:r>
            <a:r>
              <a:rPr lang="ar-IQ" sz="2400" dirty="0">
                <a:latin typeface="Adobe Arabic" panose="02040503050201020203" pitchFamily="18" charset="-78"/>
                <a:cs typeface="Adobe Arabic" panose="02040503050201020203" pitchFamily="18" charset="-78"/>
              </a:rPr>
              <a:t>هي أكثر أنواع الذباب شيوعا الموجودة في المنازل. الكبار هم من الرمادي إلى الأسود ، مع أربعة خطوط مظلمة وطولية على الصدر ، والأجسام المشعرة قليلاً ، وزوج واحد من الأجنحة الغشائية. لديهم عيون حمراء ، مجموعة أبعد في الإناث أكبر قليلا. اههم صفة في ذبابة المنزل هو العرق الوسطي </a:t>
            </a:r>
            <a:r>
              <a:rPr lang="en-GB" sz="2400" dirty="0">
                <a:latin typeface="Adobe Arabic" panose="02040503050201020203" pitchFamily="18" charset="-78"/>
                <a:cs typeface="Adobe Arabic" panose="02040503050201020203" pitchFamily="18" charset="-78"/>
              </a:rPr>
              <a:t>M </a:t>
            </a:r>
            <a:r>
              <a:rPr lang="ar-IQ" sz="2400" dirty="0">
                <a:latin typeface="Adobe Arabic" panose="02040503050201020203" pitchFamily="18" charset="-78"/>
                <a:cs typeface="Adobe Arabic" panose="02040503050201020203" pitchFamily="18" charset="-78"/>
              </a:rPr>
              <a:t>والذي عادة ما ينحرف الى الاعلى  بزاوية شبه حادة بالقرب من الحافة الخارجية</a:t>
            </a:r>
            <a:endParaRPr lang="en-GB" sz="2400" dirty="0">
              <a:latin typeface="Adobe Arabic" panose="02040503050201020203" pitchFamily="18" charset="-78"/>
              <a:cs typeface="Adobe Arabic" panose="02040503050201020203" pitchFamily="18" charset="-78"/>
            </a:endParaRPr>
          </a:p>
        </p:txBody>
      </p:sp>
      <p:sp>
        <p:nvSpPr>
          <p:cNvPr id="3" name="Footer Placeholder 2">
            <a:extLst>
              <a:ext uri="{FF2B5EF4-FFF2-40B4-BE49-F238E27FC236}">
                <a16:creationId xmlns:a16="http://schemas.microsoft.com/office/drawing/2014/main" id="{F5304E1E-8EE2-4BE4-8352-FCB1BEAE359B}"/>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05914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8237-6DE3-4906-8344-963E667EAE11}"/>
              </a:ext>
            </a:extLst>
          </p:cNvPr>
          <p:cNvSpPr>
            <a:spLocks noGrp="1"/>
          </p:cNvSpPr>
          <p:nvPr>
            <p:ph type="title"/>
          </p:nvPr>
        </p:nvSpPr>
        <p:spPr/>
        <p:txBody>
          <a:bodyPr/>
          <a:lstStyle/>
          <a:p>
            <a:r>
              <a:rPr lang="ar-IQ" dirty="0">
                <a:solidFill>
                  <a:prstClr val="black"/>
                </a:solidFill>
              </a:rPr>
              <a:t>مجموعة ذات العنق     </a:t>
            </a:r>
            <a:br>
              <a:rPr lang="ar-IQ" dirty="0">
                <a:solidFill>
                  <a:prstClr val="black"/>
                </a:solidFill>
              </a:rPr>
            </a:br>
            <a:r>
              <a:rPr lang="en-US" dirty="0">
                <a:solidFill>
                  <a:prstClr val="black"/>
                </a:solidFill>
              </a:rPr>
              <a:t>Series: </a:t>
            </a:r>
            <a:r>
              <a:rPr lang="en-US" dirty="0" err="1">
                <a:solidFill>
                  <a:prstClr val="black"/>
                </a:solidFill>
              </a:rPr>
              <a:t>Schizophora</a:t>
            </a:r>
            <a:br>
              <a:rPr lang="en-US" dirty="0">
                <a:solidFill>
                  <a:prstClr val="black"/>
                </a:solidFill>
              </a:rPr>
            </a:br>
            <a:r>
              <a:rPr lang="en-US" dirty="0">
                <a:solidFill>
                  <a:prstClr val="black"/>
                </a:solidFill>
              </a:rPr>
              <a:t>Family: </a:t>
            </a:r>
            <a:r>
              <a:rPr lang="en-US" dirty="0" err="1">
                <a:solidFill>
                  <a:prstClr val="black"/>
                </a:solidFill>
              </a:rPr>
              <a:t>Calliphoridae</a:t>
            </a:r>
            <a:endParaRPr lang="en-GB" dirty="0"/>
          </a:p>
        </p:txBody>
      </p:sp>
      <p:pic>
        <p:nvPicPr>
          <p:cNvPr id="6" name="Content Placeholder 5">
            <a:extLst>
              <a:ext uri="{FF2B5EF4-FFF2-40B4-BE49-F238E27FC236}">
                <a16:creationId xmlns:a16="http://schemas.microsoft.com/office/drawing/2014/main" id="{400F1004-B9F7-4523-9B42-C403C43D1F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4974" y="1346469"/>
            <a:ext cx="3932237" cy="2616725"/>
          </a:xfrm>
        </p:spPr>
      </p:pic>
      <p:sp>
        <p:nvSpPr>
          <p:cNvPr id="4" name="Text Placeholder 3">
            <a:extLst>
              <a:ext uri="{FF2B5EF4-FFF2-40B4-BE49-F238E27FC236}">
                <a16:creationId xmlns:a16="http://schemas.microsoft.com/office/drawing/2014/main" id="{910EA722-8B23-4FBC-B09D-49F761705F0B}"/>
              </a:ext>
            </a:extLst>
          </p:cNvPr>
          <p:cNvSpPr>
            <a:spLocks noGrp="1"/>
          </p:cNvSpPr>
          <p:nvPr>
            <p:ph type="body" sz="half" idx="2"/>
          </p:nvPr>
        </p:nvSpPr>
        <p:spPr/>
        <p:txBody>
          <a:bodyPr>
            <a:normAutofit/>
          </a:bodyPr>
          <a:lstStyle/>
          <a:p>
            <a:pPr algn="r" rtl="1"/>
            <a:r>
              <a:rPr lang="ar-IQ" sz="2000" dirty="0">
                <a:latin typeface="Adobe Arabic" panose="02040503050201020203" pitchFamily="18" charset="-78"/>
                <a:cs typeface="Adobe Arabic" panose="02040503050201020203" pitchFamily="18" charset="-78"/>
              </a:rPr>
              <a:t>و </a:t>
            </a:r>
            <a:r>
              <a:rPr lang="en-GB" sz="2000" dirty="0" err="1">
                <a:latin typeface="Adobe Arabic" panose="02040503050201020203" pitchFamily="18" charset="-78"/>
                <a:cs typeface="Adobe Arabic" panose="02040503050201020203" pitchFamily="18" charset="-78"/>
              </a:rPr>
              <a:t>Calliphoridae</a:t>
            </a:r>
            <a:r>
              <a:rPr lang="en-GB" sz="2000" dirty="0">
                <a:latin typeface="Adobe Arabic" panose="02040503050201020203" pitchFamily="18" charset="-78"/>
                <a:cs typeface="Adobe Arabic" panose="02040503050201020203" pitchFamily="18" charset="-78"/>
              </a:rPr>
              <a:t> (</a:t>
            </a:r>
            <a:r>
              <a:rPr lang="ar-IQ" sz="2000" dirty="0">
                <a:latin typeface="Adobe Arabic" panose="02040503050201020203" pitchFamily="18" charset="-78"/>
                <a:cs typeface="Adobe Arabic" panose="02040503050201020203" pitchFamily="18" charset="-78"/>
              </a:rPr>
              <a:t>يعرف بالذباب الازرق او الذباب  الازرق المخضر. تتميز هذه الحشرات بالوانها المميزه الازرق والازرق المخضر وعادة ما تتواجد على الاطعمه التالفه ذات الطعم الحامضي، لذلك فقد تتواجد بكثرة على التمور المحمضه، اما يرقاتها فقد تعيش على انسجة الحيوانات ولذلك فهي تعتبر من الحشرات المسببه للتدويد، الا انها من جهةاخرة فهي مفيدة في تنظيف الجروح المسببه للكنكرينا، وكذلك في كشف الجريمه، ان اهم صفه لهذه العائله هي </a:t>
            </a:r>
          </a:p>
          <a:p>
            <a:pPr algn="r" rtl="1"/>
            <a:r>
              <a:rPr lang="ar-IQ" sz="2000" dirty="0">
                <a:latin typeface="Adobe Arabic" panose="02040503050201020203" pitchFamily="18" charset="-78"/>
                <a:cs typeface="Adobe Arabic" panose="02040503050201020203" pitchFamily="18" charset="-78"/>
              </a:rPr>
              <a:t>1- بعد الدريع </a:t>
            </a:r>
            <a:r>
              <a:rPr lang="en-US" sz="2000" dirty="0" err="1">
                <a:latin typeface="Adobe Arabic" panose="02040503050201020203" pitchFamily="18" charset="-78"/>
                <a:cs typeface="Adobe Arabic" panose="02040503050201020203" pitchFamily="18" charset="-78"/>
              </a:rPr>
              <a:t>postsectullum</a:t>
            </a:r>
            <a:r>
              <a:rPr lang="ar-IQ" sz="2000" dirty="0">
                <a:latin typeface="Adobe Arabic" panose="02040503050201020203" pitchFamily="18" charset="-78"/>
                <a:cs typeface="Adobe Arabic" panose="02040503050201020203" pitchFamily="18" charset="-78"/>
              </a:rPr>
              <a:t>متطور</a:t>
            </a:r>
          </a:p>
          <a:p>
            <a:pPr algn="r" rtl="1"/>
            <a:r>
              <a:rPr lang="ar-IQ" sz="2000" dirty="0">
                <a:latin typeface="Adobe Arabic" panose="02040503050201020203" pitchFamily="18" charset="-78"/>
                <a:cs typeface="Adobe Arabic" panose="02040503050201020203" pitchFamily="18" charset="-78"/>
              </a:rPr>
              <a:t>2-الصفيحة البطنيه الثانيه تتغطى بالكامل من قبل الصفيحة الظهرية</a:t>
            </a:r>
          </a:p>
          <a:p>
            <a:pPr algn="r" rtl="1"/>
            <a:endParaRPr lang="en-GB" dirty="0"/>
          </a:p>
        </p:txBody>
      </p:sp>
      <p:sp>
        <p:nvSpPr>
          <p:cNvPr id="3" name="Footer Placeholder 2">
            <a:extLst>
              <a:ext uri="{FF2B5EF4-FFF2-40B4-BE49-F238E27FC236}">
                <a16:creationId xmlns:a16="http://schemas.microsoft.com/office/drawing/2014/main" id="{2058A906-22D4-43BF-8DD2-CF532B11E44D}"/>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67576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1C31-F96C-4916-8073-F7E677B5C8F3}"/>
              </a:ext>
            </a:extLst>
          </p:cNvPr>
          <p:cNvSpPr>
            <a:spLocks noGrp="1"/>
          </p:cNvSpPr>
          <p:nvPr>
            <p:ph type="title"/>
          </p:nvPr>
        </p:nvSpPr>
        <p:spPr/>
        <p:txBody>
          <a:bodyPr/>
          <a:lstStyle/>
          <a:p>
            <a:pPr algn="r" rtl="1"/>
            <a:r>
              <a:rPr lang="ar-IQ" dirty="0"/>
              <a:t>الصفات العامه لثنائية الاجنحة</a:t>
            </a:r>
            <a:endParaRPr lang="en-GB" dirty="0"/>
          </a:p>
        </p:txBody>
      </p:sp>
      <p:sp>
        <p:nvSpPr>
          <p:cNvPr id="3" name="Content Placeholder 2">
            <a:extLst>
              <a:ext uri="{FF2B5EF4-FFF2-40B4-BE49-F238E27FC236}">
                <a16:creationId xmlns:a16="http://schemas.microsoft.com/office/drawing/2014/main" id="{8814E59B-23FC-4642-833E-DF12DC38E7C1}"/>
              </a:ext>
            </a:extLst>
          </p:cNvPr>
          <p:cNvSpPr>
            <a:spLocks noGrp="1"/>
          </p:cNvSpPr>
          <p:nvPr>
            <p:ph idx="1"/>
          </p:nvPr>
        </p:nvSpPr>
        <p:spPr/>
        <p:txBody>
          <a:bodyPr/>
          <a:lstStyle/>
          <a:p>
            <a:pPr algn="r" rtl="1"/>
            <a:r>
              <a:rPr lang="ar-IQ" dirty="0"/>
              <a:t>1-زوج من الاجنحة الغشائية، الزوج الخلفي متحور الى اعضاء توازن</a:t>
            </a:r>
          </a:p>
          <a:p>
            <a:pPr algn="r" rtl="1"/>
            <a:r>
              <a:rPr lang="ar-IQ" dirty="0"/>
              <a:t>2-اجزاء الفم غالبا اجزاء ماصه، في البعض منها تكون ثاقبة</a:t>
            </a:r>
          </a:p>
          <a:p>
            <a:pPr algn="r" rtl="1"/>
            <a:r>
              <a:rPr lang="ar-IQ" dirty="0"/>
              <a:t>3- الفكوك نادرا ما تكون موجوده، الشفى السفلى تنتهي بتركيب اسفنجي</a:t>
            </a:r>
          </a:p>
          <a:p>
            <a:pPr algn="r" rtl="1"/>
            <a:r>
              <a:rPr lang="ar-IQ" dirty="0"/>
              <a:t>4-الحلقتين الاولى والثانيه صغيرتبن وغالبا ماتندمج مع الحلقة الثالثه</a:t>
            </a:r>
          </a:p>
          <a:p>
            <a:pPr algn="r" rtl="1"/>
            <a:r>
              <a:rPr lang="ar-IQ" dirty="0"/>
              <a:t>5- الرسغ خمسة قطع</a:t>
            </a:r>
          </a:p>
          <a:p>
            <a:pPr algn="r" rtl="1"/>
            <a:r>
              <a:rPr lang="ar-IQ" dirty="0"/>
              <a:t>6- اليرقه في معظم الانواع تكون عديمة الارجل</a:t>
            </a:r>
            <a:endParaRPr lang="en-GB" dirty="0"/>
          </a:p>
        </p:txBody>
      </p:sp>
      <p:sp>
        <p:nvSpPr>
          <p:cNvPr id="4" name="Footer Placeholder 3">
            <a:extLst>
              <a:ext uri="{FF2B5EF4-FFF2-40B4-BE49-F238E27FC236}">
                <a16:creationId xmlns:a16="http://schemas.microsoft.com/office/drawing/2014/main" id="{F5665F7C-6522-4D90-A3C4-02E70749870F}"/>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407726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17EB-676D-4D48-8D3E-6B0EFBE2DA4B}"/>
              </a:ext>
            </a:extLst>
          </p:cNvPr>
          <p:cNvSpPr>
            <a:spLocks noGrp="1"/>
          </p:cNvSpPr>
          <p:nvPr>
            <p:ph type="title"/>
          </p:nvPr>
        </p:nvSpPr>
        <p:spPr/>
        <p:txBody>
          <a:bodyPr/>
          <a:lstStyle/>
          <a:p>
            <a:r>
              <a:rPr lang="ar-IQ" dirty="0">
                <a:solidFill>
                  <a:prstClr val="black"/>
                </a:solidFill>
              </a:rPr>
              <a:t>مجموعة ذات العنق     </a:t>
            </a:r>
            <a:br>
              <a:rPr lang="ar-IQ" dirty="0">
                <a:solidFill>
                  <a:prstClr val="black"/>
                </a:solidFill>
              </a:rPr>
            </a:br>
            <a:r>
              <a:rPr lang="en-US" dirty="0">
                <a:solidFill>
                  <a:prstClr val="black"/>
                </a:solidFill>
              </a:rPr>
              <a:t>Series: </a:t>
            </a:r>
            <a:r>
              <a:rPr lang="en-US" dirty="0" err="1">
                <a:solidFill>
                  <a:prstClr val="black"/>
                </a:solidFill>
              </a:rPr>
              <a:t>Schizophora</a:t>
            </a:r>
            <a:br>
              <a:rPr lang="en-US" dirty="0">
                <a:solidFill>
                  <a:prstClr val="black"/>
                </a:solidFill>
              </a:rPr>
            </a:br>
            <a:r>
              <a:rPr lang="en-US" dirty="0">
                <a:solidFill>
                  <a:prstClr val="black"/>
                </a:solidFill>
              </a:rPr>
              <a:t>Family: </a:t>
            </a:r>
            <a:r>
              <a:rPr lang="en-US" dirty="0" err="1">
                <a:solidFill>
                  <a:prstClr val="black"/>
                </a:solidFill>
              </a:rPr>
              <a:t>Sarcophagidae</a:t>
            </a:r>
            <a:endParaRPr lang="en-GB" dirty="0"/>
          </a:p>
        </p:txBody>
      </p:sp>
      <p:pic>
        <p:nvPicPr>
          <p:cNvPr id="6" name="Content Placeholder 5">
            <a:extLst>
              <a:ext uri="{FF2B5EF4-FFF2-40B4-BE49-F238E27FC236}">
                <a16:creationId xmlns:a16="http://schemas.microsoft.com/office/drawing/2014/main" id="{F0573C08-62C9-48C1-8A70-55C07B3547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1912" y="1031541"/>
            <a:ext cx="2630488" cy="2087689"/>
          </a:xfrm>
        </p:spPr>
      </p:pic>
      <p:sp>
        <p:nvSpPr>
          <p:cNvPr id="4" name="Text Placeholder 3">
            <a:extLst>
              <a:ext uri="{FF2B5EF4-FFF2-40B4-BE49-F238E27FC236}">
                <a16:creationId xmlns:a16="http://schemas.microsoft.com/office/drawing/2014/main" id="{7EC09F04-5A4A-422D-B468-FC3A25222B0F}"/>
              </a:ext>
            </a:extLst>
          </p:cNvPr>
          <p:cNvSpPr>
            <a:spLocks noGrp="1"/>
          </p:cNvSpPr>
          <p:nvPr>
            <p:ph type="body" sz="half" idx="2"/>
          </p:nvPr>
        </p:nvSpPr>
        <p:spPr/>
        <p:txBody>
          <a:bodyPr>
            <a:normAutofit/>
          </a:bodyPr>
          <a:lstStyle/>
          <a:p>
            <a:pPr algn="r" rtl="1"/>
            <a:r>
              <a:rPr lang="ar-IQ" sz="2400" dirty="0">
                <a:latin typeface="Adobe Arabic" panose="02040503050201020203" pitchFamily="18" charset="-78"/>
                <a:cs typeface="Adobe Arabic" panose="02040503050201020203" pitchFamily="18" charset="-78"/>
              </a:rPr>
              <a:t>تختلف عن معظم الذباب في كونها ولودة ، تفرز بصورة انتهازية فقاعات الديدان أو الفقس بدلاً من البيض على الجثث ، الروث ، المواد المتحللة ، أو الجروح المفتوحة للثدييات ، الكثير من افراد هذه العائلةتعيش على الجيف وعلى لحوم الثديات الهالكه، مسببة حاله اشبه بتلك التي في الذباب الازرق، تتميزهذه العائله بالصدر الامامي المزود باربعة خطوط طولية اضافة الى البطن المخطه والتي تشكل شكل يشبه رقعة الشطرنج</a:t>
            </a:r>
            <a:endParaRPr lang="en-GB" sz="2400" dirty="0">
              <a:latin typeface="Adobe Arabic" panose="02040503050201020203" pitchFamily="18" charset="-78"/>
              <a:cs typeface="Adobe Arabic" panose="02040503050201020203" pitchFamily="18" charset="-78"/>
            </a:endParaRPr>
          </a:p>
        </p:txBody>
      </p:sp>
      <p:pic>
        <p:nvPicPr>
          <p:cNvPr id="8" name="Picture 7">
            <a:extLst>
              <a:ext uri="{FF2B5EF4-FFF2-40B4-BE49-F238E27FC236}">
                <a16:creationId xmlns:a16="http://schemas.microsoft.com/office/drawing/2014/main" id="{3FF4605F-61BA-4581-8098-0B003FC52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60036"/>
            <a:ext cx="3078631" cy="2317888"/>
          </a:xfrm>
          <a:prstGeom prst="rect">
            <a:avLst/>
          </a:prstGeom>
        </p:spPr>
      </p:pic>
      <p:sp>
        <p:nvSpPr>
          <p:cNvPr id="3" name="Footer Placeholder 2">
            <a:extLst>
              <a:ext uri="{FF2B5EF4-FFF2-40B4-BE49-F238E27FC236}">
                <a16:creationId xmlns:a16="http://schemas.microsoft.com/office/drawing/2014/main" id="{4E86C09E-8CAD-48B1-B6B9-B02D5046276A}"/>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94809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F9AD-D8D3-4212-ACB7-8FEC3329C085}"/>
              </a:ext>
            </a:extLst>
          </p:cNvPr>
          <p:cNvSpPr>
            <a:spLocks noGrp="1"/>
          </p:cNvSpPr>
          <p:nvPr>
            <p:ph type="title"/>
          </p:nvPr>
        </p:nvSpPr>
        <p:spPr/>
        <p:txBody>
          <a:bodyPr/>
          <a:lstStyle/>
          <a:p>
            <a:pPr algn="r" rtl="1"/>
            <a:r>
              <a:rPr lang="ar-IQ" dirty="0"/>
              <a:t>الاهمية الاقتصادية والطبية لرتبة ثنائية الاجنحة</a:t>
            </a:r>
            <a:endParaRPr lang="en-GB" dirty="0"/>
          </a:p>
        </p:txBody>
      </p:sp>
      <p:sp>
        <p:nvSpPr>
          <p:cNvPr id="3" name="Content Placeholder 2">
            <a:extLst>
              <a:ext uri="{FF2B5EF4-FFF2-40B4-BE49-F238E27FC236}">
                <a16:creationId xmlns:a16="http://schemas.microsoft.com/office/drawing/2014/main" id="{DEDBF5DC-9E7B-4872-BF96-5FF27A045942}"/>
              </a:ext>
            </a:extLst>
          </p:cNvPr>
          <p:cNvSpPr>
            <a:spLocks noGrp="1"/>
          </p:cNvSpPr>
          <p:nvPr>
            <p:ph idx="1"/>
          </p:nvPr>
        </p:nvSpPr>
        <p:spPr/>
        <p:txBody>
          <a:bodyPr/>
          <a:lstStyle/>
          <a:p>
            <a:pPr algn="r" rtl="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dirty="0"/>
              <a:t>تتركز الاهميه الاقتصادية والطبية لهذه الرتبة بما يلي</a:t>
            </a:r>
          </a:p>
          <a:p>
            <a:pPr algn="r" rtl="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dirty="0"/>
              <a:t>1- نقلها للكثير من الامراض من خلال تواجدها حول العينين والانف والفم</a:t>
            </a:r>
          </a:p>
          <a:p>
            <a:pPr algn="r" rtl="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dirty="0"/>
              <a:t>2- مصدر ازعاج للكثير من الناس</a:t>
            </a:r>
          </a:p>
          <a:p>
            <a:pPr algn="r" rtl="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ar-IQ" dirty="0"/>
              <a:t>3- البعض من افراد هذه الرتبه ذات اهمية زراعيه تؤثر على النباتات.</a:t>
            </a:r>
          </a:p>
          <a:p>
            <a:pPr algn="r" rtl="1">
              <a:lnSpc>
                <a:spcPct val="107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GB" dirty="0"/>
          </a:p>
        </p:txBody>
      </p:sp>
      <p:sp>
        <p:nvSpPr>
          <p:cNvPr id="4" name="Footer Placeholder 3">
            <a:extLst>
              <a:ext uri="{FF2B5EF4-FFF2-40B4-BE49-F238E27FC236}">
                <a16:creationId xmlns:a16="http://schemas.microsoft.com/office/drawing/2014/main" id="{2E5AE73C-9114-46AC-ACAA-3502D23060BB}"/>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400208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BA45-5885-42C5-A1B7-0818D15B19DC}"/>
              </a:ext>
            </a:extLst>
          </p:cNvPr>
          <p:cNvSpPr>
            <a:spLocks noGrp="1"/>
          </p:cNvSpPr>
          <p:nvPr>
            <p:ph type="title"/>
          </p:nvPr>
        </p:nvSpPr>
        <p:spPr/>
        <p:txBody>
          <a:bodyPr/>
          <a:lstStyle/>
          <a:p>
            <a:pPr algn="r" rtl="1"/>
            <a:r>
              <a:rPr lang="ar-IQ" dirty="0"/>
              <a:t>                  رتيبات ثنائية الاجنحة </a:t>
            </a:r>
            <a:r>
              <a:rPr lang="en-US" dirty="0" err="1"/>
              <a:t>Diptera</a:t>
            </a:r>
            <a:endParaRPr lang="en-GB" dirty="0"/>
          </a:p>
        </p:txBody>
      </p:sp>
      <p:sp>
        <p:nvSpPr>
          <p:cNvPr id="3" name="Content Placeholder 2">
            <a:extLst>
              <a:ext uri="{FF2B5EF4-FFF2-40B4-BE49-F238E27FC236}">
                <a16:creationId xmlns:a16="http://schemas.microsoft.com/office/drawing/2014/main" id="{203C295B-FFC4-4E68-936C-BD7DF02A5990}"/>
              </a:ext>
            </a:extLst>
          </p:cNvPr>
          <p:cNvSpPr>
            <a:spLocks noGrp="1"/>
          </p:cNvSpPr>
          <p:nvPr>
            <p:ph idx="1"/>
          </p:nvPr>
        </p:nvSpPr>
        <p:spPr>
          <a:xfrm>
            <a:off x="838200" y="1396642"/>
            <a:ext cx="10515600" cy="4845131"/>
          </a:xfrm>
        </p:spPr>
        <p:txBody>
          <a:bodyPr/>
          <a:lstStyle/>
          <a:p>
            <a:endParaRPr lang="ar-IQ" dirty="0"/>
          </a:p>
          <a:p>
            <a:endParaRPr lang="ar-IQ" dirty="0"/>
          </a:p>
          <a:p>
            <a:endParaRPr lang="ar-IQ" dirty="0"/>
          </a:p>
          <a:p>
            <a:endParaRPr lang="en-GB" dirty="0"/>
          </a:p>
        </p:txBody>
      </p:sp>
      <p:cxnSp>
        <p:nvCxnSpPr>
          <p:cNvPr id="5" name="Straight Connector 4">
            <a:extLst>
              <a:ext uri="{FF2B5EF4-FFF2-40B4-BE49-F238E27FC236}">
                <a16:creationId xmlns:a16="http://schemas.microsoft.com/office/drawing/2014/main" id="{93C862DA-312B-42F7-9704-381D24A8B041}"/>
              </a:ext>
            </a:extLst>
          </p:cNvPr>
          <p:cNvCxnSpPr>
            <a:cxnSpLocks/>
          </p:cNvCxnSpPr>
          <p:nvPr/>
        </p:nvCxnSpPr>
        <p:spPr>
          <a:xfrm>
            <a:off x="2637183" y="2425147"/>
            <a:ext cx="7673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1E47132-4E9A-44F5-8A93-90FBB3AC16B6}"/>
              </a:ext>
            </a:extLst>
          </p:cNvPr>
          <p:cNvCxnSpPr/>
          <p:nvPr/>
        </p:nvCxnSpPr>
        <p:spPr>
          <a:xfrm>
            <a:off x="2637183" y="2478156"/>
            <a:ext cx="0" cy="1245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A4E164-9704-40DB-AA39-0806F79A39A3}"/>
              </a:ext>
            </a:extLst>
          </p:cNvPr>
          <p:cNvCxnSpPr/>
          <p:nvPr/>
        </p:nvCxnSpPr>
        <p:spPr>
          <a:xfrm>
            <a:off x="6096000" y="2888974"/>
            <a:ext cx="0" cy="874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512C19-045C-4C13-9F5B-5602DF4279C8}"/>
              </a:ext>
            </a:extLst>
          </p:cNvPr>
          <p:cNvCxnSpPr>
            <a:cxnSpLocks/>
          </p:cNvCxnSpPr>
          <p:nvPr/>
        </p:nvCxnSpPr>
        <p:spPr>
          <a:xfrm>
            <a:off x="10310191" y="2425147"/>
            <a:ext cx="0" cy="1258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B4AB50A-7438-41C7-92A6-C9D2EF909F79}"/>
              </a:ext>
            </a:extLst>
          </p:cNvPr>
          <p:cNvCxnSpPr>
            <a:cxnSpLocks/>
            <a:endCxn id="3" idx="0"/>
          </p:cNvCxnSpPr>
          <p:nvPr/>
        </p:nvCxnSpPr>
        <p:spPr>
          <a:xfrm flipV="1">
            <a:off x="6096000" y="1396642"/>
            <a:ext cx="0" cy="1492334"/>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6C3904F-B845-483D-A186-3557F3EBDF49}"/>
              </a:ext>
            </a:extLst>
          </p:cNvPr>
          <p:cNvSpPr/>
          <p:nvPr/>
        </p:nvSpPr>
        <p:spPr>
          <a:xfrm>
            <a:off x="1620670" y="3333960"/>
            <a:ext cx="2322418" cy="53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Suborder: Nematocera</a:t>
            </a:r>
            <a:endParaRPr lang="en-GB" dirty="0"/>
          </a:p>
        </p:txBody>
      </p:sp>
      <p:sp>
        <p:nvSpPr>
          <p:cNvPr id="18" name="Rectangle 17">
            <a:extLst>
              <a:ext uri="{FF2B5EF4-FFF2-40B4-BE49-F238E27FC236}">
                <a16:creationId xmlns:a16="http://schemas.microsoft.com/office/drawing/2014/main" id="{731FE2CE-2F77-41DB-95BB-79AED8ED7245}"/>
              </a:ext>
            </a:extLst>
          </p:cNvPr>
          <p:cNvSpPr/>
          <p:nvPr/>
        </p:nvSpPr>
        <p:spPr>
          <a:xfrm>
            <a:off x="5128593" y="3262504"/>
            <a:ext cx="2322393" cy="53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Suborder:Brachycera</a:t>
            </a:r>
            <a:endParaRPr lang="en-GB" dirty="0"/>
          </a:p>
        </p:txBody>
      </p:sp>
      <p:sp>
        <p:nvSpPr>
          <p:cNvPr id="19" name="Rectangle 18">
            <a:extLst>
              <a:ext uri="{FF2B5EF4-FFF2-40B4-BE49-F238E27FC236}">
                <a16:creationId xmlns:a16="http://schemas.microsoft.com/office/drawing/2014/main" id="{438E16DC-62AF-496C-B000-1E1C00B789CE}"/>
              </a:ext>
            </a:extLst>
          </p:cNvPr>
          <p:cNvSpPr/>
          <p:nvPr/>
        </p:nvSpPr>
        <p:spPr>
          <a:xfrm>
            <a:off x="8570273" y="3262513"/>
            <a:ext cx="2415771" cy="5300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Suborder:Cyclorrhapha</a:t>
            </a:r>
            <a:endParaRPr lang="en-GB" dirty="0"/>
          </a:p>
        </p:txBody>
      </p:sp>
      <p:pic>
        <p:nvPicPr>
          <p:cNvPr id="6" name="Picture 5">
            <a:extLst>
              <a:ext uri="{FF2B5EF4-FFF2-40B4-BE49-F238E27FC236}">
                <a16:creationId xmlns:a16="http://schemas.microsoft.com/office/drawing/2014/main" id="{5A3FEF6A-E2F3-43A5-8E8E-D0308CF5A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864" y="3865796"/>
            <a:ext cx="3478685" cy="1918392"/>
          </a:xfrm>
          <a:prstGeom prst="rect">
            <a:avLst/>
          </a:prstGeom>
        </p:spPr>
      </p:pic>
      <p:pic>
        <p:nvPicPr>
          <p:cNvPr id="8" name="Picture 7">
            <a:extLst>
              <a:ext uri="{FF2B5EF4-FFF2-40B4-BE49-F238E27FC236}">
                <a16:creationId xmlns:a16="http://schemas.microsoft.com/office/drawing/2014/main" id="{1E3546B1-D148-4414-91EA-3C2B1142C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212" y="3861076"/>
            <a:ext cx="3308478" cy="1846732"/>
          </a:xfrm>
          <a:prstGeom prst="rect">
            <a:avLst/>
          </a:prstGeom>
        </p:spPr>
      </p:pic>
      <p:pic>
        <p:nvPicPr>
          <p:cNvPr id="11" name="Picture 10">
            <a:extLst>
              <a:ext uri="{FF2B5EF4-FFF2-40B4-BE49-F238E27FC236}">
                <a16:creationId xmlns:a16="http://schemas.microsoft.com/office/drawing/2014/main" id="{8F4E7B82-7701-49ED-B6A4-D876276B4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026" y="3861076"/>
            <a:ext cx="2804474" cy="1866250"/>
          </a:xfrm>
          <a:prstGeom prst="rect">
            <a:avLst/>
          </a:prstGeom>
        </p:spPr>
      </p:pic>
      <p:sp>
        <p:nvSpPr>
          <p:cNvPr id="4" name="Footer Placeholder 3">
            <a:extLst>
              <a:ext uri="{FF2B5EF4-FFF2-40B4-BE49-F238E27FC236}">
                <a16:creationId xmlns:a16="http://schemas.microsoft.com/office/drawing/2014/main" id="{1532C25B-D4A8-470A-99B8-DB3162B8AC34}"/>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56236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A260-DAA2-43C9-9DD4-9F4FC91B8854}"/>
              </a:ext>
            </a:extLst>
          </p:cNvPr>
          <p:cNvSpPr>
            <a:spLocks noGrp="1"/>
          </p:cNvSpPr>
          <p:nvPr>
            <p:ph type="title"/>
          </p:nvPr>
        </p:nvSpPr>
        <p:spPr/>
        <p:txBody>
          <a:bodyPr/>
          <a:lstStyle/>
          <a:p>
            <a:pPr algn="ctr" rtl="1"/>
            <a:r>
              <a:rPr lang="ar-IQ" dirty="0"/>
              <a:t>مقارنة بين رتيبات رتبة ثنائية الاجنحة</a:t>
            </a:r>
            <a:endParaRPr lang="en-GB" dirty="0"/>
          </a:p>
        </p:txBody>
      </p:sp>
      <p:graphicFrame>
        <p:nvGraphicFramePr>
          <p:cNvPr id="4" name="Content Placeholder 3">
            <a:extLst>
              <a:ext uri="{FF2B5EF4-FFF2-40B4-BE49-F238E27FC236}">
                <a16:creationId xmlns:a16="http://schemas.microsoft.com/office/drawing/2014/main" id="{6C47074A-535B-4E8E-B58C-DBA7051385EE}"/>
              </a:ext>
            </a:extLst>
          </p:cNvPr>
          <p:cNvGraphicFramePr>
            <a:graphicFrameLocks noGrp="1"/>
          </p:cNvGraphicFramePr>
          <p:nvPr>
            <p:ph idx="1"/>
            <p:extLst>
              <p:ext uri="{D42A27DB-BD31-4B8C-83A1-F6EECF244321}">
                <p14:modId xmlns:p14="http://schemas.microsoft.com/office/powerpoint/2010/main" val="2791156250"/>
              </p:ext>
            </p:extLst>
          </p:nvPr>
        </p:nvGraphicFramePr>
        <p:xfrm>
          <a:off x="838200" y="1825625"/>
          <a:ext cx="10515600" cy="3601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266023492"/>
                    </a:ext>
                  </a:extLst>
                </a:gridCol>
                <a:gridCol w="3505200">
                  <a:extLst>
                    <a:ext uri="{9D8B030D-6E8A-4147-A177-3AD203B41FA5}">
                      <a16:colId xmlns:a16="http://schemas.microsoft.com/office/drawing/2014/main" val="2776694049"/>
                    </a:ext>
                  </a:extLst>
                </a:gridCol>
                <a:gridCol w="3505200">
                  <a:extLst>
                    <a:ext uri="{9D8B030D-6E8A-4147-A177-3AD203B41FA5}">
                      <a16:colId xmlns:a16="http://schemas.microsoft.com/office/drawing/2014/main" val="1175262614"/>
                    </a:ext>
                  </a:extLst>
                </a:gridCol>
              </a:tblGrid>
              <a:tr h="370840">
                <a:tc gridSpan="3">
                  <a:txBody>
                    <a:bodyPr/>
                    <a:lstStyle/>
                    <a:p>
                      <a:pPr algn="ctr"/>
                      <a:r>
                        <a:rPr lang="en-US" dirty="0" err="1">
                          <a:solidFill>
                            <a:srgbClr val="FF0000"/>
                          </a:solidFill>
                        </a:rPr>
                        <a:t>Diptera</a:t>
                      </a:r>
                      <a:endParaRPr lang="en-GB" dirty="0">
                        <a:solidFill>
                          <a:srgbClr val="FF0000"/>
                        </a:solidFill>
                      </a:endParaRPr>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2175375921"/>
                  </a:ext>
                </a:extLst>
              </a:tr>
              <a:tr h="370840">
                <a:tc>
                  <a:txBody>
                    <a:bodyPr/>
                    <a:lstStyle/>
                    <a:p>
                      <a:pPr algn="ctr"/>
                      <a:r>
                        <a:rPr lang="en-US" dirty="0"/>
                        <a:t>Nematocera</a:t>
                      </a:r>
                      <a:endParaRPr lang="en-GB" dirty="0"/>
                    </a:p>
                  </a:txBody>
                  <a:tcPr>
                    <a:lnR w="12700" cap="flat" cmpd="sng" algn="ctr">
                      <a:solidFill>
                        <a:schemeClr val="tx1"/>
                      </a:solidFill>
                      <a:prstDash val="solid"/>
                      <a:round/>
                      <a:headEnd type="none" w="med" len="med"/>
                      <a:tailEnd type="none" w="med" len="med"/>
                    </a:lnR>
                  </a:tcPr>
                </a:tc>
                <a:tc>
                  <a:txBody>
                    <a:bodyPr/>
                    <a:lstStyle/>
                    <a:p>
                      <a:pPr algn="ctr"/>
                      <a:r>
                        <a:rPr lang="en-US" dirty="0" err="1"/>
                        <a:t>Brychecera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a:t>Cyclorrhapha</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26172790"/>
                  </a:ext>
                </a:extLst>
              </a:tr>
              <a:tr h="370840">
                <a:tc>
                  <a:txBody>
                    <a:bodyPr/>
                    <a:lstStyle/>
                    <a:p>
                      <a:pPr algn="r" rtl="1"/>
                      <a:r>
                        <a:rPr lang="ar-IQ" dirty="0"/>
                        <a:t>1- اللوامس اما زغبيه او ريشيه</a:t>
                      </a:r>
                      <a:endParaRPr lang="en-GB" dirty="0"/>
                    </a:p>
                  </a:txBody>
                  <a:tcPr>
                    <a:lnR w="12700" cap="flat" cmpd="sng" algn="ctr">
                      <a:solidFill>
                        <a:schemeClr val="tx1"/>
                      </a:solidFill>
                      <a:prstDash val="solid"/>
                      <a:round/>
                      <a:headEnd type="none" w="med" len="med"/>
                      <a:tailEnd type="none" w="med" len="med"/>
                    </a:lnR>
                  </a:tcPr>
                </a:tc>
                <a:tc>
                  <a:txBody>
                    <a:bodyPr/>
                    <a:lstStyle/>
                    <a:p>
                      <a:pPr algn="r" rtl="1"/>
                      <a:r>
                        <a:rPr lang="ar-IQ" dirty="0"/>
                        <a:t>1- اللوامس مخرازيه</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1"/>
                      <a:r>
                        <a:rPr lang="ar-IQ" dirty="0"/>
                        <a:t>1- اللوامس معظمها شوكية</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93500168"/>
                  </a:ext>
                </a:extLst>
              </a:tr>
              <a:tr h="370840">
                <a:tc>
                  <a:txBody>
                    <a:bodyPr/>
                    <a:lstStyle/>
                    <a:p>
                      <a:pPr algn="r" rtl="1"/>
                      <a:r>
                        <a:rPr lang="ar-IQ" dirty="0"/>
                        <a:t>2- اجزاء الفم ثاقبة ماصة</a:t>
                      </a:r>
                      <a:endParaRPr lang="en-GB" dirty="0"/>
                    </a:p>
                  </a:txBody>
                  <a:tcPr>
                    <a:lnR w="12700" cap="flat" cmpd="sng" algn="ctr">
                      <a:solidFill>
                        <a:schemeClr val="tx1"/>
                      </a:solidFill>
                      <a:prstDash val="solid"/>
                      <a:round/>
                      <a:headEnd type="none" w="med" len="med"/>
                      <a:tailEnd type="none" w="med" len="med"/>
                    </a:lnR>
                  </a:tcPr>
                </a:tc>
                <a:tc>
                  <a:txBody>
                    <a:bodyPr/>
                    <a:lstStyle/>
                    <a:p>
                      <a:pPr algn="r" rtl="1"/>
                      <a:r>
                        <a:rPr lang="ar-IQ" dirty="0"/>
                        <a:t>2- اجزاء الفم قاطعة لاعقة</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1"/>
                      <a:r>
                        <a:rPr lang="ar-IQ" dirty="0"/>
                        <a:t>2- اجزاء الفم لاعقه</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31796327"/>
                  </a:ext>
                </a:extLst>
              </a:tr>
              <a:tr h="370840">
                <a:tc>
                  <a:txBody>
                    <a:bodyPr/>
                    <a:lstStyle/>
                    <a:p>
                      <a:pPr algn="r" rtl="1"/>
                      <a:r>
                        <a:rPr lang="ar-IQ" dirty="0"/>
                        <a:t>3- الاجنحة تحوي الشعيرات عند العروق وحافات الجناح</a:t>
                      </a:r>
                      <a:endParaRPr lang="en-GB" dirty="0"/>
                    </a:p>
                  </a:txBody>
                  <a:tcPr>
                    <a:lnR w="12700" cap="flat" cmpd="sng" algn="ctr">
                      <a:solidFill>
                        <a:schemeClr val="tx1"/>
                      </a:solidFill>
                      <a:prstDash val="solid"/>
                      <a:round/>
                      <a:headEnd type="none" w="med" len="med"/>
                      <a:tailEnd type="none" w="med" len="med"/>
                    </a:lnR>
                  </a:tcPr>
                </a:tc>
                <a:tc>
                  <a:txBody>
                    <a:bodyPr/>
                    <a:lstStyle/>
                    <a:p>
                      <a:pPr algn="r" rtl="1"/>
                      <a:r>
                        <a:rPr lang="ar-IQ" dirty="0"/>
                        <a:t>3- الاجنحة ملساء</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1"/>
                      <a:r>
                        <a:rPr lang="ar-IQ" dirty="0"/>
                        <a:t>3- الاجنحة ملساء</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10226756"/>
                  </a:ext>
                </a:extLst>
              </a:tr>
              <a:tr h="370840">
                <a:tc>
                  <a:txBody>
                    <a:bodyPr/>
                    <a:lstStyle/>
                    <a:p>
                      <a:pPr algn="r" rtl="1"/>
                      <a:r>
                        <a:rPr lang="ar-IQ" dirty="0"/>
                        <a:t>4- الدرز الجنبي مستقيم</a:t>
                      </a:r>
                      <a:endParaRPr lang="en-GB" dirty="0"/>
                    </a:p>
                  </a:txBody>
                  <a:tcPr>
                    <a:lnR w="12700" cap="flat" cmpd="sng" algn="ctr">
                      <a:solidFill>
                        <a:schemeClr val="tx1"/>
                      </a:solidFill>
                      <a:prstDash val="solid"/>
                      <a:round/>
                      <a:headEnd type="none" w="med" len="med"/>
                      <a:tailEnd type="none" w="med" len="med"/>
                    </a:lnR>
                  </a:tcPr>
                </a:tc>
                <a:tc>
                  <a:txBody>
                    <a:bodyPr/>
                    <a:lstStyle/>
                    <a:p>
                      <a:pPr algn="r" rtl="1"/>
                      <a:r>
                        <a:rPr lang="ar-IQ" dirty="0"/>
                        <a:t>4- الدرز الجنبي ذو انحنائين</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1"/>
                      <a:r>
                        <a:rPr lang="ar-IQ" dirty="0"/>
                        <a:t>4- كذلك</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94109124"/>
                  </a:ext>
                </a:extLst>
              </a:tr>
              <a:tr h="0">
                <a:tc>
                  <a:txBody>
                    <a:bodyPr/>
                    <a:lstStyle/>
                    <a:p>
                      <a:pPr algn="r"/>
                      <a:r>
                        <a:rPr lang="ar-IQ" dirty="0"/>
                        <a:t>5- الملمس الفكي ما بين 4-5 قطع</a:t>
                      </a:r>
                      <a:r>
                        <a:rPr lang="en-US" dirty="0"/>
                        <a:t>                                                                                                                                     </a:t>
                      </a:r>
                      <a:endParaRPr lang="en-GB" dirty="0"/>
                    </a:p>
                  </a:txBody>
                  <a:tcPr>
                    <a:lnR w="12700" cap="flat" cmpd="sng" algn="ctr">
                      <a:solidFill>
                        <a:schemeClr val="tx1"/>
                      </a:solidFill>
                      <a:prstDash val="solid"/>
                      <a:round/>
                      <a:headEnd type="none" w="med" len="med"/>
                      <a:tailEnd type="none" w="med" len="med"/>
                    </a:lnR>
                  </a:tcPr>
                </a:tc>
                <a:tc>
                  <a:txBody>
                    <a:bodyPr/>
                    <a:lstStyle/>
                    <a:p>
                      <a:pPr algn="r"/>
                      <a:r>
                        <a:rPr lang="ar-IQ" dirty="0"/>
                        <a:t>5- الملمس الفكي ما بين 1-2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ar-IQ" dirty="0"/>
                        <a:t>5- الملمس الفكي 1 قطعة</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13502953"/>
                  </a:ext>
                </a:extLst>
              </a:tr>
              <a:tr h="370840">
                <a:tc>
                  <a:txBody>
                    <a:bodyPr/>
                    <a:lstStyle/>
                    <a:p>
                      <a:pPr algn="r" rtl="1"/>
                      <a:r>
                        <a:rPr lang="ar-IQ" dirty="0"/>
                        <a:t>6- الراس كبير في اليرقة</a:t>
                      </a:r>
                      <a:endParaRPr lang="en-GB" dirty="0"/>
                    </a:p>
                  </a:txBody>
                  <a:tcPr>
                    <a:lnR w="12700" cap="flat" cmpd="sng" algn="ctr">
                      <a:solidFill>
                        <a:schemeClr val="tx1"/>
                      </a:solidFill>
                      <a:prstDash val="solid"/>
                      <a:round/>
                      <a:headEnd type="none" w="med" len="med"/>
                      <a:tailEnd type="none" w="med" len="med"/>
                    </a:lnR>
                  </a:tcPr>
                </a:tc>
                <a:tc>
                  <a:txBody>
                    <a:bodyPr/>
                    <a:lstStyle/>
                    <a:p>
                      <a:pPr algn="r" rtl="1"/>
                      <a:r>
                        <a:rPr lang="ar-IQ" dirty="0"/>
                        <a:t>6- الراس غير متكامل النمو</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1"/>
                      <a:r>
                        <a:rPr lang="ar-IQ" dirty="0"/>
                        <a:t>6- الراس اثري او مضمور</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7701056"/>
                  </a:ext>
                </a:extLst>
              </a:tr>
              <a:tr h="370840">
                <a:tc>
                  <a:txBody>
                    <a:bodyPr/>
                    <a:lstStyle/>
                    <a:p>
                      <a:pPr algn="r" rtl="1"/>
                      <a:r>
                        <a:rPr lang="ar-IQ" dirty="0"/>
                        <a:t>7- اليرقه مائية المعيشه</a:t>
                      </a:r>
                      <a:endParaRPr lang="en-GB" dirty="0"/>
                    </a:p>
                  </a:txBody>
                  <a:tcPr>
                    <a:lnR w="12700" cap="flat" cmpd="sng" algn="ctr">
                      <a:solidFill>
                        <a:schemeClr val="tx1"/>
                      </a:solidFill>
                      <a:prstDash val="solid"/>
                      <a:round/>
                      <a:headEnd type="none" w="med" len="med"/>
                      <a:tailEnd type="none" w="med" len="med"/>
                    </a:lnR>
                  </a:tcPr>
                </a:tc>
                <a:tc>
                  <a:txBody>
                    <a:bodyPr/>
                    <a:lstStyle/>
                    <a:p>
                      <a:pPr algn="r" rtl="1"/>
                      <a:r>
                        <a:rPr lang="ar-IQ" dirty="0"/>
                        <a:t>7- اليرقه تفضل حافات المياة</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rtl="1"/>
                      <a:r>
                        <a:rPr lang="ar-IQ" dirty="0"/>
                        <a:t>7- اليرقه تفضل البيئات الرطبة</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82115544"/>
                  </a:ext>
                </a:extLst>
              </a:tr>
            </a:tbl>
          </a:graphicData>
        </a:graphic>
      </p:graphicFrame>
      <p:sp>
        <p:nvSpPr>
          <p:cNvPr id="3" name="Footer Placeholder 2">
            <a:extLst>
              <a:ext uri="{FF2B5EF4-FFF2-40B4-BE49-F238E27FC236}">
                <a16:creationId xmlns:a16="http://schemas.microsoft.com/office/drawing/2014/main" id="{C500F32A-F175-4271-9CD8-4889F7DC771D}"/>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21762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684F-4C2D-4EA0-BB17-3769CCC1680A}"/>
              </a:ext>
            </a:extLst>
          </p:cNvPr>
          <p:cNvSpPr>
            <a:spLocks noGrp="1"/>
          </p:cNvSpPr>
          <p:nvPr>
            <p:ph type="ctrTitle"/>
          </p:nvPr>
        </p:nvSpPr>
        <p:spPr/>
        <p:txBody>
          <a:bodyPr/>
          <a:lstStyle/>
          <a:p>
            <a:r>
              <a:rPr lang="en-US" dirty="0" err="1"/>
              <a:t>Suborder:</a:t>
            </a:r>
            <a:r>
              <a:rPr lang="en-US" sz="5400" dirty="0" err="1"/>
              <a:t>Nematocera</a:t>
            </a:r>
            <a:br>
              <a:rPr lang="en-US" sz="5400" dirty="0"/>
            </a:br>
            <a:endParaRPr lang="en-GB" dirty="0"/>
          </a:p>
        </p:txBody>
      </p:sp>
      <p:sp>
        <p:nvSpPr>
          <p:cNvPr id="3" name="Subtitle 2">
            <a:extLst>
              <a:ext uri="{FF2B5EF4-FFF2-40B4-BE49-F238E27FC236}">
                <a16:creationId xmlns:a16="http://schemas.microsoft.com/office/drawing/2014/main" id="{7C4BD327-9569-4362-84F0-419F570BEE2D}"/>
              </a:ext>
            </a:extLst>
          </p:cNvPr>
          <p:cNvSpPr>
            <a:spLocks noGrp="1"/>
          </p:cNvSpPr>
          <p:nvPr>
            <p:ph type="subTitle" idx="1"/>
          </p:nvPr>
        </p:nvSpPr>
        <p:spPr/>
        <p:txBody>
          <a:bodyPr>
            <a:normAutofit fontScale="70000" lnSpcReduction="20000"/>
          </a:bodyPr>
          <a:lstStyle/>
          <a:p>
            <a:r>
              <a:rPr lang="en-US" dirty="0"/>
              <a:t>Family: Culicidae</a:t>
            </a:r>
          </a:p>
          <a:p>
            <a:r>
              <a:rPr lang="en-US" dirty="0"/>
              <a:t>Family: </a:t>
            </a:r>
            <a:r>
              <a:rPr lang="en-US" dirty="0" err="1"/>
              <a:t>psychodidae</a:t>
            </a:r>
            <a:endParaRPr lang="en-US" dirty="0"/>
          </a:p>
          <a:p>
            <a:r>
              <a:rPr lang="en-US" dirty="0"/>
              <a:t>Family: </a:t>
            </a:r>
            <a:r>
              <a:rPr lang="en-US" dirty="0" err="1"/>
              <a:t>Chironomidae</a:t>
            </a:r>
            <a:endParaRPr lang="en-GB" dirty="0"/>
          </a:p>
        </p:txBody>
      </p:sp>
      <p:sp>
        <p:nvSpPr>
          <p:cNvPr id="4" name="Footer Placeholder 3">
            <a:extLst>
              <a:ext uri="{FF2B5EF4-FFF2-40B4-BE49-F238E27FC236}">
                <a16:creationId xmlns:a16="http://schemas.microsoft.com/office/drawing/2014/main" id="{CC211208-B0C3-4E23-B1CD-560DC97CE1F6}"/>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75724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F783-8D4C-48C7-B951-AF4CA6270B5F}"/>
              </a:ext>
            </a:extLst>
          </p:cNvPr>
          <p:cNvSpPr>
            <a:spLocks noGrp="1"/>
          </p:cNvSpPr>
          <p:nvPr>
            <p:ph type="title"/>
          </p:nvPr>
        </p:nvSpPr>
        <p:spPr>
          <a:xfrm>
            <a:off x="839788" y="563217"/>
            <a:ext cx="3932237" cy="1600200"/>
          </a:xfrm>
        </p:spPr>
        <p:txBody>
          <a:bodyPr/>
          <a:lstStyle/>
          <a:p>
            <a:r>
              <a:rPr lang="ar-IQ" dirty="0"/>
              <a:t>رتيبة البعوض والحرمس</a:t>
            </a:r>
            <a:br>
              <a:rPr lang="ar-IQ" dirty="0"/>
            </a:br>
            <a:r>
              <a:rPr lang="ar-IQ" dirty="0"/>
              <a:t>عائلة البعوض</a:t>
            </a:r>
            <a:br>
              <a:rPr lang="en-US" dirty="0"/>
            </a:br>
            <a:r>
              <a:rPr lang="en-US" dirty="0"/>
              <a:t>Family: Culicidae</a:t>
            </a:r>
            <a:endParaRPr lang="en-GB" dirty="0"/>
          </a:p>
        </p:txBody>
      </p:sp>
      <p:pic>
        <p:nvPicPr>
          <p:cNvPr id="6" name="Content Placeholder 5">
            <a:extLst>
              <a:ext uri="{FF2B5EF4-FFF2-40B4-BE49-F238E27FC236}">
                <a16:creationId xmlns:a16="http://schemas.microsoft.com/office/drawing/2014/main" id="{37EFDEA4-51E2-4D30-BD25-EBA686B69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5489" y="1510747"/>
            <a:ext cx="3032737" cy="1672465"/>
          </a:xfrm>
        </p:spPr>
      </p:pic>
      <p:sp>
        <p:nvSpPr>
          <p:cNvPr id="4" name="Text Placeholder 3">
            <a:extLst>
              <a:ext uri="{FF2B5EF4-FFF2-40B4-BE49-F238E27FC236}">
                <a16:creationId xmlns:a16="http://schemas.microsoft.com/office/drawing/2014/main" id="{C4CCB5B7-B082-4403-9DA2-2A67873228CF}"/>
              </a:ext>
            </a:extLst>
          </p:cNvPr>
          <p:cNvSpPr>
            <a:spLocks noGrp="1"/>
          </p:cNvSpPr>
          <p:nvPr>
            <p:ph type="body" sz="half" idx="2"/>
          </p:nvPr>
        </p:nvSpPr>
        <p:spPr/>
        <p:txBody>
          <a:bodyPr>
            <a:normAutofit/>
          </a:bodyPr>
          <a:lstStyle/>
          <a:p>
            <a:pPr algn="r" rtl="1"/>
            <a:r>
              <a:rPr lang="ar-IQ" sz="3200" dirty="0">
                <a:latin typeface="Adobe Arabic" panose="02040503050201020203" pitchFamily="18" charset="-78"/>
                <a:cs typeface="Adobe Arabic" panose="02040503050201020203" pitchFamily="18" charset="-78"/>
              </a:rPr>
              <a:t>حشرات نحيفة جدا. عموما لا خرطوم طويل لللامتصاص، لا تمتلك عيون بسيطه،الملامس الفكية طويلة، اللوامس طويلة في الذكور ذات شعيرات كثيفة اما في الاناث فان الللامس زغبي، في الاجنحة الحافة الاماميه والعروق مغطاة بالشعيرات، اليرقات والعذارى مائية وهي نشطة</a:t>
            </a:r>
            <a:r>
              <a:rPr lang="ar-IQ" dirty="0"/>
              <a:t>.</a:t>
            </a:r>
            <a:endParaRPr lang="en-GB" dirty="0"/>
          </a:p>
        </p:txBody>
      </p:sp>
      <p:pic>
        <p:nvPicPr>
          <p:cNvPr id="8" name="Picture 7">
            <a:extLst>
              <a:ext uri="{FF2B5EF4-FFF2-40B4-BE49-F238E27FC236}">
                <a16:creationId xmlns:a16="http://schemas.microsoft.com/office/drawing/2014/main" id="{9C8167D1-B725-460A-BF36-07453CC66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406" y="3429000"/>
            <a:ext cx="4586287" cy="2576512"/>
          </a:xfrm>
          <a:prstGeom prst="rect">
            <a:avLst/>
          </a:prstGeom>
        </p:spPr>
      </p:pic>
      <p:sp>
        <p:nvSpPr>
          <p:cNvPr id="3" name="Footer Placeholder 2">
            <a:extLst>
              <a:ext uri="{FF2B5EF4-FFF2-40B4-BE49-F238E27FC236}">
                <a16:creationId xmlns:a16="http://schemas.microsoft.com/office/drawing/2014/main" id="{A33DC780-1DB1-4A95-86DD-D2DD5A5A15AA}"/>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9415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6ECF-84CC-4D96-8D60-470A5A81C4E9}"/>
              </a:ext>
            </a:extLst>
          </p:cNvPr>
          <p:cNvSpPr>
            <a:spLocks noGrp="1"/>
          </p:cNvSpPr>
          <p:nvPr>
            <p:ph type="title"/>
          </p:nvPr>
        </p:nvSpPr>
        <p:spPr/>
        <p:txBody>
          <a:bodyPr/>
          <a:lstStyle/>
          <a:p>
            <a:pPr algn="r" rtl="1"/>
            <a:r>
              <a:rPr lang="ar-IQ" dirty="0"/>
              <a:t>اجناس عائلة البعوض الاكثر شهرة</a:t>
            </a:r>
            <a:endParaRPr lang="en-GB" dirty="0"/>
          </a:p>
        </p:txBody>
      </p:sp>
      <p:pic>
        <p:nvPicPr>
          <p:cNvPr id="9" name="Content Placeholder 8">
            <a:extLst>
              <a:ext uri="{FF2B5EF4-FFF2-40B4-BE49-F238E27FC236}">
                <a16:creationId xmlns:a16="http://schemas.microsoft.com/office/drawing/2014/main" id="{1EBA358D-B35F-4FBD-96A3-34BB8B2AA4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896" y="1215297"/>
            <a:ext cx="4426225" cy="5441654"/>
          </a:xfrm>
        </p:spPr>
      </p:pic>
      <p:sp>
        <p:nvSpPr>
          <p:cNvPr id="3" name="Footer Placeholder 2">
            <a:extLst>
              <a:ext uri="{FF2B5EF4-FFF2-40B4-BE49-F238E27FC236}">
                <a16:creationId xmlns:a16="http://schemas.microsoft.com/office/drawing/2014/main" id="{DF3E6480-B647-4601-8689-A1D2171AC070}"/>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2741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7E28-692B-421C-91D4-A94E0F3C5793}"/>
              </a:ext>
            </a:extLst>
          </p:cNvPr>
          <p:cNvSpPr>
            <a:spLocks noGrp="1"/>
          </p:cNvSpPr>
          <p:nvPr>
            <p:ph type="title"/>
          </p:nvPr>
        </p:nvSpPr>
        <p:spPr/>
        <p:txBody>
          <a:bodyPr/>
          <a:lstStyle/>
          <a:p>
            <a:r>
              <a:rPr lang="ar-IQ" dirty="0"/>
              <a:t>رتيبة البعوض والحرمس</a:t>
            </a:r>
            <a:br>
              <a:rPr lang="ar-IQ" dirty="0"/>
            </a:br>
            <a:r>
              <a:rPr lang="ar-IQ" dirty="0"/>
              <a:t>عائلة الحرمس</a:t>
            </a:r>
            <a:br>
              <a:rPr lang="en-US" dirty="0">
                <a:solidFill>
                  <a:prstClr val="black"/>
                </a:solidFill>
              </a:rPr>
            </a:br>
            <a:r>
              <a:rPr lang="en-US" dirty="0">
                <a:solidFill>
                  <a:prstClr val="black"/>
                </a:solidFill>
              </a:rPr>
              <a:t>Family: </a:t>
            </a:r>
            <a:r>
              <a:rPr lang="en-US" dirty="0" err="1">
                <a:solidFill>
                  <a:prstClr val="black"/>
                </a:solidFill>
              </a:rPr>
              <a:t>psychodidae</a:t>
            </a:r>
            <a:endParaRPr lang="en-GB" dirty="0"/>
          </a:p>
        </p:txBody>
      </p:sp>
      <p:pic>
        <p:nvPicPr>
          <p:cNvPr id="6" name="Content Placeholder 5">
            <a:extLst>
              <a:ext uri="{FF2B5EF4-FFF2-40B4-BE49-F238E27FC236}">
                <a16:creationId xmlns:a16="http://schemas.microsoft.com/office/drawing/2014/main" id="{A6D90ACA-D154-441B-8A79-0143A2A33A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4965" y="985837"/>
            <a:ext cx="2817537" cy="2817537"/>
          </a:xfrm>
        </p:spPr>
      </p:pic>
      <p:sp>
        <p:nvSpPr>
          <p:cNvPr id="4" name="Text Placeholder 3">
            <a:extLst>
              <a:ext uri="{FF2B5EF4-FFF2-40B4-BE49-F238E27FC236}">
                <a16:creationId xmlns:a16="http://schemas.microsoft.com/office/drawing/2014/main" id="{F504CBE3-475F-4B9D-A429-CBE248CB5F47}"/>
              </a:ext>
            </a:extLst>
          </p:cNvPr>
          <p:cNvSpPr>
            <a:spLocks noGrp="1"/>
          </p:cNvSpPr>
          <p:nvPr>
            <p:ph type="body" sz="half" idx="2"/>
          </p:nvPr>
        </p:nvSpPr>
        <p:spPr/>
        <p:txBody>
          <a:bodyPr>
            <a:normAutofit/>
          </a:bodyPr>
          <a:lstStyle/>
          <a:p>
            <a:pPr algn="r" rtl="1"/>
            <a:r>
              <a:rPr lang="ar-IQ" sz="3200" dirty="0">
                <a:latin typeface="Adobe Arabic" panose="02040503050201020203" pitchFamily="18" charset="-78"/>
                <a:cs typeface="Adobe Arabic" panose="02040503050201020203" pitchFamily="18" charset="-78"/>
              </a:rPr>
              <a:t>حشرات صغيرة تشبه العث، الجسم بما فيه الاجنحة والارجل مكسوة بالشعر وقد يكون مخلوط بالحراشف، لا تمتلك العيون البسيطه،الاجنحة معينية الشكل، تعيش مع العائلة الكلبية، تنقل الكثير من الامراض من اهمها مرض الليشمانيا </a:t>
            </a:r>
            <a:endParaRPr lang="en-GB" sz="3200" dirty="0">
              <a:latin typeface="Adobe Arabic" panose="02040503050201020203" pitchFamily="18" charset="-78"/>
              <a:cs typeface="Adobe Arabic" panose="02040503050201020203" pitchFamily="18" charset="-78"/>
            </a:endParaRPr>
          </a:p>
        </p:txBody>
      </p:sp>
      <p:pic>
        <p:nvPicPr>
          <p:cNvPr id="8" name="Picture 7">
            <a:extLst>
              <a:ext uri="{FF2B5EF4-FFF2-40B4-BE49-F238E27FC236}">
                <a16:creationId xmlns:a16="http://schemas.microsoft.com/office/drawing/2014/main" id="{3CD2A556-45F1-4095-BCF7-A0ABC4485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512" y="2788617"/>
            <a:ext cx="4112453" cy="3080370"/>
          </a:xfrm>
          <a:prstGeom prst="rect">
            <a:avLst/>
          </a:prstGeom>
        </p:spPr>
      </p:pic>
      <p:sp>
        <p:nvSpPr>
          <p:cNvPr id="3" name="Footer Placeholder 2">
            <a:extLst>
              <a:ext uri="{FF2B5EF4-FFF2-40B4-BE49-F238E27FC236}">
                <a16:creationId xmlns:a16="http://schemas.microsoft.com/office/drawing/2014/main" id="{49B4C9A5-722E-4533-B2F5-3C23585E9074}"/>
              </a:ext>
            </a:extLst>
          </p:cNvPr>
          <p:cNvSpPr>
            <a:spLocks noGrp="1"/>
          </p:cNvSpPr>
          <p:nvPr>
            <p:ph type="ftr" sz="quarter" idx="11"/>
          </p:nvPr>
        </p:nvSpPr>
        <p:spPr/>
        <p:txBody>
          <a:bodyPr/>
          <a:lstStyle/>
          <a:p>
            <a:r>
              <a:rPr lang="en-GB"/>
              <a:t>Prof.Dr. Kadhim al-hadlag/Biology dept/College of Science/Basrah University</a:t>
            </a:r>
          </a:p>
        </p:txBody>
      </p:sp>
    </p:spTree>
    <p:extLst>
      <p:ext uri="{BB962C8B-B14F-4D97-AF65-F5344CB8AC3E}">
        <p14:creationId xmlns:p14="http://schemas.microsoft.com/office/powerpoint/2010/main" val="103033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TotalTime>
  <Words>1506</Words>
  <Application>Microsoft Office PowerPoint</Application>
  <PresentationFormat>Widescreen</PresentationFormat>
  <Paragraphs>114</Paragraphs>
  <Slides>20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Adobe Arabic</vt:lpstr>
      <vt:lpstr>Arial</vt:lpstr>
      <vt:lpstr>Calibri</vt:lpstr>
      <vt:lpstr>Calibri Light</vt:lpstr>
      <vt:lpstr>Century Gothic</vt:lpstr>
      <vt:lpstr>Wingdings 3</vt:lpstr>
      <vt:lpstr>Office Theme</vt:lpstr>
      <vt:lpstr>Ion</vt:lpstr>
      <vt:lpstr>1_Ion</vt:lpstr>
      <vt:lpstr>2_Ion</vt:lpstr>
      <vt:lpstr>تصنيف داخلية تطور الاجنحة Endopterygota</vt:lpstr>
      <vt:lpstr>الصفات العامه لثنائية الاجنحة</vt:lpstr>
      <vt:lpstr>الاهمية الاقتصادية والطبية لرتبة ثنائية الاجنحة</vt:lpstr>
      <vt:lpstr>                  رتيبات ثنائية الاجنحة Diptera</vt:lpstr>
      <vt:lpstr>مقارنة بين رتيبات رتبة ثنائية الاجنحة</vt:lpstr>
      <vt:lpstr>Suborder:Nematocera </vt:lpstr>
      <vt:lpstr>رتيبة البعوض والحرمس عائلة البعوض Family: Culicidae</vt:lpstr>
      <vt:lpstr>اجناس عائلة البعوض الاكثر شهرة</vt:lpstr>
      <vt:lpstr>رتيبة البعوض والحرمس عائلة الحرمس Family: psychodidae</vt:lpstr>
      <vt:lpstr>رتيبة البعوض والحرمس عائلة البرغش غير الواخز Family: Chironomidaae</vt:lpstr>
      <vt:lpstr>Suborder: Brachycera </vt:lpstr>
      <vt:lpstr>عائلة ذبابة الخيل     Family: Tabanidae          Horse fly</vt:lpstr>
      <vt:lpstr>ذبابة الاسطبل      Family: Tabanidae Stable fly</vt:lpstr>
      <vt:lpstr>الذباب السارق او الذباب الملتحي Family: Asilidae suborder: Brachycera</vt:lpstr>
      <vt:lpstr>Suborder: Cyclorrhapha </vt:lpstr>
      <vt:lpstr>مقارنة بين Aschiza     و   Schizophora</vt:lpstr>
      <vt:lpstr>مجموعة عديمة العنق   Series: Aschiza Family: Syrphidae</vt:lpstr>
      <vt:lpstr>مجموعة ذات العنق      Series: Schizophora Family: Muscidae</vt:lpstr>
      <vt:lpstr>مجموعة ذات العنق      Series: Schizophora Family: Calliphoridae</vt:lpstr>
      <vt:lpstr>مجموعة ذات العنق      Series: Schizophora Family: Sarcophagidae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تصنيف داخلية تطور الاجنحة Endopterygota</dc:title>
  <dc:creator>kadhim hassan</dc:creator>
  <cp:lastModifiedBy>Dr. Khadem</cp:lastModifiedBy>
  <cp:revision>35</cp:revision>
  <dcterms:created xsi:type="dcterms:W3CDTF">2019-01-01T08:31:41Z</dcterms:created>
  <dcterms:modified xsi:type="dcterms:W3CDTF">2020-03-19T08:16:00Z</dcterms:modified>
</cp:coreProperties>
</file>